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5"/>
  </p:notesMasterIdLst>
  <p:sldIdLst>
    <p:sldId id="256" r:id="rId2"/>
    <p:sldId id="282" r:id="rId3"/>
    <p:sldId id="274" r:id="rId4"/>
    <p:sldId id="261" r:id="rId5"/>
    <p:sldId id="267" r:id="rId6"/>
    <p:sldId id="284" r:id="rId7"/>
    <p:sldId id="285" r:id="rId8"/>
    <p:sldId id="286" r:id="rId9"/>
    <p:sldId id="291" r:id="rId10"/>
    <p:sldId id="288" r:id="rId11"/>
    <p:sldId id="263" r:id="rId12"/>
    <p:sldId id="287" r:id="rId13"/>
    <p:sldId id="271" r:id="rId14"/>
    <p:sldId id="281" r:id="rId15"/>
    <p:sldId id="259" r:id="rId16"/>
    <p:sldId id="264" r:id="rId17"/>
    <p:sldId id="277" r:id="rId18"/>
    <p:sldId id="290" r:id="rId19"/>
    <p:sldId id="278" r:id="rId20"/>
    <p:sldId id="293" r:id="rId21"/>
    <p:sldId id="279" r:id="rId22"/>
    <p:sldId id="292" r:id="rId23"/>
    <p:sldId id="257" r:id="rId24"/>
  </p:sldIdLst>
  <p:sldSz cx="12192000" cy="6858000"/>
  <p:notesSz cx="6858000" cy="12668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353221-5F7D-DB74-FF0E-69035E56A75F}" v="1" dt="2019-06-17T23:05:41.975"/>
    <p1510:client id="{233A57D8-C714-31AC-A2FC-D269EDD7DBEB}" v="23" dt="2019-06-17T23:45:28.388"/>
    <p1510:client id="{2E358ECB-97FD-6A49-A929-194B480B6DCE}" v="164" dt="2019-06-18T21:38:53.319"/>
    <p1510:client id="{AE926324-D751-18A2-9F57-0D2578E29FE2}" v="2" dt="2019-06-17T23:33:02.878"/>
    <p1510:client id="{BF245FB1-B2A7-178B-8E60-FB8794DC5F8F}" v="2" dt="2019-06-17T23:34:34.2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9F014-36B3-457C-B15A-CB0764F72CAA}" type="datetimeFigureOut">
              <a:rPr lang="en-US"/>
              <a:t>6/18/19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2B35E-B511-44C3-93AC-97EABB943362}" type="slidenum">
              <a:rPr lang="en-US"/>
              <a:t>‹#›</a:t>
            </a:fld>
            <a:endParaRPr lang="en-US"/>
          </a:p>
        </p:txBody>
      </p:sp>
    </p:spTree>
    <p:extLst>
      <p:ext uri="{BB962C8B-B14F-4D97-AF65-F5344CB8AC3E}">
        <p14:creationId xmlns:p14="http://schemas.microsoft.com/office/powerpoint/2010/main" val="1247678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several TV shows that seek to predict the next big hit in music. We wanted to predict the popularity of artist and songs based on the data of the song (may want to put a different term) itself</a:t>
            </a:r>
          </a:p>
        </p:txBody>
      </p:sp>
      <p:sp>
        <p:nvSpPr>
          <p:cNvPr id="4" name="Slide Number Placeholder 3"/>
          <p:cNvSpPr>
            <a:spLocks noGrp="1"/>
          </p:cNvSpPr>
          <p:nvPr>
            <p:ph type="sldNum" sz="quarter" idx="5"/>
          </p:nvPr>
        </p:nvSpPr>
        <p:spPr/>
        <p:txBody>
          <a:bodyPr/>
          <a:lstStyle/>
          <a:p>
            <a:fld id="{FB92B35E-B511-44C3-93AC-97EABB943362}" type="slidenum">
              <a:rPr lang="en-US"/>
              <a:t>2</a:t>
            </a:fld>
            <a:endParaRPr lang="en-US"/>
          </a:p>
        </p:txBody>
      </p:sp>
    </p:spTree>
    <p:extLst>
      <p:ext uri="{BB962C8B-B14F-4D97-AF65-F5344CB8AC3E}">
        <p14:creationId xmlns:p14="http://schemas.microsoft.com/office/powerpoint/2010/main" val="755503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John</a:t>
            </a:r>
          </a:p>
        </p:txBody>
      </p:sp>
      <p:sp>
        <p:nvSpPr>
          <p:cNvPr id="4" name="Slide Number Placeholder 3"/>
          <p:cNvSpPr>
            <a:spLocks noGrp="1"/>
          </p:cNvSpPr>
          <p:nvPr>
            <p:ph type="sldNum" sz="quarter" idx="5"/>
          </p:nvPr>
        </p:nvSpPr>
        <p:spPr/>
        <p:txBody>
          <a:bodyPr/>
          <a:lstStyle/>
          <a:p>
            <a:fld id="{FB92B35E-B511-44C3-93AC-97EABB943362}" type="slidenum">
              <a:rPr lang="en-US"/>
              <a:t>13</a:t>
            </a:fld>
            <a:endParaRPr lang="en-US"/>
          </a:p>
        </p:txBody>
      </p:sp>
    </p:spTree>
    <p:extLst>
      <p:ext uri="{BB962C8B-B14F-4D97-AF65-F5344CB8AC3E}">
        <p14:creationId xmlns:p14="http://schemas.microsoft.com/office/powerpoint/2010/main" val="3810356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End mark</a:t>
            </a:r>
          </a:p>
        </p:txBody>
      </p:sp>
      <p:sp>
        <p:nvSpPr>
          <p:cNvPr id="4" name="Slide Number Placeholder 3"/>
          <p:cNvSpPr>
            <a:spLocks noGrp="1"/>
          </p:cNvSpPr>
          <p:nvPr>
            <p:ph type="sldNum" sz="quarter" idx="5"/>
          </p:nvPr>
        </p:nvSpPr>
        <p:spPr/>
        <p:txBody>
          <a:bodyPr/>
          <a:lstStyle/>
          <a:p>
            <a:fld id="{FB92B35E-B511-44C3-93AC-97EABB943362}" type="slidenum">
              <a:rPr lang="en-US"/>
              <a:t>15</a:t>
            </a:fld>
            <a:endParaRPr lang="en-US"/>
          </a:p>
        </p:txBody>
      </p:sp>
    </p:spTree>
    <p:extLst>
      <p:ext uri="{BB962C8B-B14F-4D97-AF65-F5344CB8AC3E}">
        <p14:creationId xmlns:p14="http://schemas.microsoft.com/office/powerpoint/2010/main" val="54842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are looking at all sorts of songs and artist</a:t>
            </a:r>
          </a:p>
        </p:txBody>
      </p:sp>
      <p:sp>
        <p:nvSpPr>
          <p:cNvPr id="4" name="Slide Number Placeholder 3"/>
          <p:cNvSpPr>
            <a:spLocks noGrp="1"/>
          </p:cNvSpPr>
          <p:nvPr>
            <p:ph type="sldNum" sz="quarter" idx="5"/>
          </p:nvPr>
        </p:nvSpPr>
        <p:spPr/>
        <p:txBody>
          <a:bodyPr/>
          <a:lstStyle/>
          <a:p>
            <a:fld id="{FB92B35E-B511-44C3-93AC-97EABB943362}" type="slidenum">
              <a:rPr lang="en-US"/>
              <a:t>23</a:t>
            </a:fld>
            <a:endParaRPr lang="en-US"/>
          </a:p>
        </p:txBody>
      </p:sp>
    </p:spTree>
    <p:extLst>
      <p:ext uri="{BB962C8B-B14F-4D97-AF65-F5344CB8AC3E}">
        <p14:creationId xmlns:p14="http://schemas.microsoft.com/office/powerpoint/2010/main" val="409060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Why? Where?</a:t>
            </a:r>
          </a:p>
        </p:txBody>
      </p:sp>
      <p:sp>
        <p:nvSpPr>
          <p:cNvPr id="4" name="Slide Number Placeholder 3"/>
          <p:cNvSpPr>
            <a:spLocks noGrp="1"/>
          </p:cNvSpPr>
          <p:nvPr>
            <p:ph type="sldNum" sz="quarter" idx="5"/>
          </p:nvPr>
        </p:nvSpPr>
        <p:spPr/>
        <p:txBody>
          <a:bodyPr/>
          <a:lstStyle/>
          <a:p>
            <a:fld id="{FB92B35E-B511-44C3-93AC-97EABB943362}" type="slidenum">
              <a:rPr lang="en-US"/>
              <a:t>3</a:t>
            </a:fld>
            <a:endParaRPr lang="en-US"/>
          </a:p>
        </p:txBody>
      </p:sp>
    </p:spTree>
    <p:extLst>
      <p:ext uri="{BB962C8B-B14F-4D97-AF65-F5344CB8AC3E}">
        <p14:creationId xmlns:p14="http://schemas.microsoft.com/office/powerpoint/2010/main" val="182600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brake down why we use the variable that we used for each data set</a:t>
            </a:r>
          </a:p>
        </p:txBody>
      </p:sp>
      <p:sp>
        <p:nvSpPr>
          <p:cNvPr id="4" name="Slide Number Placeholder 3"/>
          <p:cNvSpPr>
            <a:spLocks noGrp="1"/>
          </p:cNvSpPr>
          <p:nvPr>
            <p:ph type="sldNum" sz="quarter" idx="5"/>
          </p:nvPr>
        </p:nvSpPr>
        <p:spPr/>
        <p:txBody>
          <a:bodyPr/>
          <a:lstStyle/>
          <a:p>
            <a:fld id="{FB92B35E-B511-44C3-93AC-97EABB943362}" type="slidenum">
              <a:rPr lang="en-US"/>
              <a:t>5</a:t>
            </a:fld>
            <a:endParaRPr lang="en-US"/>
          </a:p>
        </p:txBody>
      </p:sp>
    </p:spTree>
    <p:extLst>
      <p:ext uri="{BB962C8B-B14F-4D97-AF65-F5344CB8AC3E}">
        <p14:creationId xmlns:p14="http://schemas.microsoft.com/office/powerpoint/2010/main" val="1840708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Courtney</a:t>
            </a:r>
          </a:p>
        </p:txBody>
      </p:sp>
      <p:sp>
        <p:nvSpPr>
          <p:cNvPr id="4" name="Slide Number Placeholder 3"/>
          <p:cNvSpPr>
            <a:spLocks noGrp="1"/>
          </p:cNvSpPr>
          <p:nvPr>
            <p:ph type="sldNum" sz="quarter" idx="5"/>
          </p:nvPr>
        </p:nvSpPr>
        <p:spPr/>
        <p:txBody>
          <a:bodyPr/>
          <a:lstStyle/>
          <a:p>
            <a:fld id="{FB92B35E-B511-44C3-93AC-97EABB943362}" type="slidenum">
              <a:rPr lang="en-US"/>
              <a:t>6</a:t>
            </a:fld>
            <a:endParaRPr lang="en-US"/>
          </a:p>
        </p:txBody>
      </p:sp>
    </p:spTree>
    <p:extLst>
      <p:ext uri="{BB962C8B-B14F-4D97-AF65-F5344CB8AC3E}">
        <p14:creationId xmlns:p14="http://schemas.microsoft.com/office/powerpoint/2010/main" val="1297966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Courtney </a:t>
            </a:r>
          </a:p>
        </p:txBody>
      </p:sp>
      <p:sp>
        <p:nvSpPr>
          <p:cNvPr id="4" name="Slide Number Placeholder 3"/>
          <p:cNvSpPr>
            <a:spLocks noGrp="1"/>
          </p:cNvSpPr>
          <p:nvPr>
            <p:ph type="sldNum" sz="quarter" idx="5"/>
          </p:nvPr>
        </p:nvSpPr>
        <p:spPr/>
        <p:txBody>
          <a:bodyPr/>
          <a:lstStyle/>
          <a:p>
            <a:fld id="{FB92B35E-B511-44C3-93AC-97EABB943362}" type="slidenum">
              <a:rPr lang="en-US"/>
              <a:t>7</a:t>
            </a:fld>
            <a:endParaRPr lang="en-US"/>
          </a:p>
        </p:txBody>
      </p:sp>
    </p:spTree>
    <p:extLst>
      <p:ext uri="{BB962C8B-B14F-4D97-AF65-F5344CB8AC3E}">
        <p14:creationId xmlns:p14="http://schemas.microsoft.com/office/powerpoint/2010/main" val="939648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can add more notes about this or add additional slides to go deeper into the random forest aspect of it</a:t>
            </a:r>
          </a:p>
        </p:txBody>
      </p:sp>
      <p:sp>
        <p:nvSpPr>
          <p:cNvPr id="4" name="Slide Number Placeholder 3"/>
          <p:cNvSpPr>
            <a:spLocks noGrp="1"/>
          </p:cNvSpPr>
          <p:nvPr>
            <p:ph type="sldNum" sz="quarter" idx="5"/>
          </p:nvPr>
        </p:nvSpPr>
        <p:spPr/>
        <p:txBody>
          <a:bodyPr/>
          <a:lstStyle/>
          <a:p>
            <a:fld id="{FB92B35E-B511-44C3-93AC-97EABB943362}" type="slidenum">
              <a:rPr lang="en-US"/>
              <a:t>8</a:t>
            </a:fld>
            <a:endParaRPr lang="en-US"/>
          </a:p>
        </p:txBody>
      </p:sp>
    </p:spTree>
    <p:extLst>
      <p:ext uri="{BB962C8B-B14F-4D97-AF65-F5344CB8AC3E}">
        <p14:creationId xmlns:p14="http://schemas.microsoft.com/office/powerpoint/2010/main" val="281982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Random Forest was run with the default of 500 trees.  The graph shows that the number of trees before the error levels out is about 200 trees.</a:t>
            </a:r>
          </a:p>
        </p:txBody>
      </p:sp>
      <p:sp>
        <p:nvSpPr>
          <p:cNvPr id="4" name="Slide Number Placeholder 3"/>
          <p:cNvSpPr>
            <a:spLocks noGrp="1"/>
          </p:cNvSpPr>
          <p:nvPr>
            <p:ph type="sldNum" sz="quarter" idx="5"/>
          </p:nvPr>
        </p:nvSpPr>
        <p:spPr/>
        <p:txBody>
          <a:bodyPr/>
          <a:lstStyle/>
          <a:p>
            <a:fld id="{FB92B35E-B511-44C3-93AC-97EABB943362}" type="slidenum">
              <a:rPr lang="en-US"/>
              <a:t>9</a:t>
            </a:fld>
            <a:endParaRPr lang="en-US"/>
          </a:p>
        </p:txBody>
      </p:sp>
    </p:spTree>
    <p:extLst>
      <p:ext uri="{BB962C8B-B14F-4D97-AF65-F5344CB8AC3E}">
        <p14:creationId xmlns:p14="http://schemas.microsoft.com/office/powerpoint/2010/main" val="3424042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initial linear artist-hotness regression, a model with all the variables was ran; this gave us insignificant P-values all around. We started taking out the ones that seemed to have too high of a P-value, and ended with a simpler model of 3 variables; year, familiarity and longitude. Longitude had a negative effect on the hotness, (with a not so significant P-value), as the longitude increased, the hotness of the artist would be smaller. The linear regression gave us an adjusted R-squared of .64, not ideal but higher than expected with such few variables that were significant.</a:t>
            </a:r>
          </a:p>
        </p:txBody>
      </p:sp>
      <p:sp>
        <p:nvSpPr>
          <p:cNvPr id="4" name="Slide Number Placeholder 3"/>
          <p:cNvSpPr>
            <a:spLocks noGrp="1"/>
          </p:cNvSpPr>
          <p:nvPr>
            <p:ph type="sldNum" sz="quarter" idx="5"/>
          </p:nvPr>
        </p:nvSpPr>
        <p:spPr/>
        <p:txBody>
          <a:bodyPr/>
          <a:lstStyle/>
          <a:p>
            <a:fld id="{FB92B35E-B511-44C3-93AC-97EABB943362}" type="slidenum">
              <a:rPr lang="en-US"/>
              <a:t>10</a:t>
            </a:fld>
            <a:endParaRPr lang="en-US"/>
          </a:p>
        </p:txBody>
      </p:sp>
    </p:spTree>
    <p:extLst>
      <p:ext uri="{BB962C8B-B14F-4D97-AF65-F5344CB8AC3E}">
        <p14:creationId xmlns:p14="http://schemas.microsoft.com/office/powerpoint/2010/main" val="1197427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Courtney</a:t>
            </a:r>
          </a:p>
        </p:txBody>
      </p:sp>
      <p:sp>
        <p:nvSpPr>
          <p:cNvPr id="4" name="Slide Number Placeholder 3"/>
          <p:cNvSpPr>
            <a:spLocks noGrp="1"/>
          </p:cNvSpPr>
          <p:nvPr>
            <p:ph type="sldNum" sz="quarter" idx="5"/>
          </p:nvPr>
        </p:nvSpPr>
        <p:spPr/>
        <p:txBody>
          <a:bodyPr/>
          <a:lstStyle/>
          <a:p>
            <a:fld id="{FB92B35E-B511-44C3-93AC-97EABB943362}" type="slidenum">
              <a:rPr lang="en-US"/>
              <a:t>12</a:t>
            </a:fld>
            <a:endParaRPr lang="en-US"/>
          </a:p>
        </p:txBody>
      </p:sp>
    </p:spTree>
    <p:extLst>
      <p:ext uri="{BB962C8B-B14F-4D97-AF65-F5344CB8AC3E}">
        <p14:creationId xmlns:p14="http://schemas.microsoft.com/office/powerpoint/2010/main" val="2331975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6/18/19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8698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24632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6/18/19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5083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6/18/19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592599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6/18/19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297183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28042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76699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53653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6/18/19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5990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6/18/19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7774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6/18/19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4070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6/18/19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2960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6/18/19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9820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6/18/19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3552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324699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41268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51764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6/18/19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85691033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hink.cs.vt.edu/corgis/csv/music/music.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millionsongdataset.com/pages/field-list/" TargetMode="External"/><Relationship Id="rId5" Type="http://schemas.openxmlformats.org/officeDocument/2006/relationships/hyperlink" Target="https://think.cs.vt.edu/corgis/csv/music/music.html"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4969F-CE4B-4F7C-A929-B1B07B17B77B}"/>
              </a:ext>
            </a:extLst>
          </p:cNvPr>
          <p:cNvSpPr>
            <a:spLocks noGrp="1"/>
          </p:cNvSpPr>
          <p:nvPr>
            <p:ph type="ctrTitle"/>
          </p:nvPr>
        </p:nvSpPr>
        <p:spPr/>
        <p:txBody>
          <a:bodyPr/>
          <a:lstStyle/>
          <a:p>
            <a:r>
              <a:rPr lang="en-US"/>
              <a:t>Artist &amp; song popularity</a:t>
            </a:r>
          </a:p>
        </p:txBody>
      </p:sp>
      <p:sp>
        <p:nvSpPr>
          <p:cNvPr id="3" name="Subtitle 2">
            <a:extLst>
              <a:ext uri="{FF2B5EF4-FFF2-40B4-BE49-F238E27FC236}">
                <a16:creationId xmlns:a16="http://schemas.microsoft.com/office/drawing/2014/main" id="{F5BB0A52-DF12-4259-9C6D-599561ADCD93}"/>
              </a:ext>
            </a:extLst>
          </p:cNvPr>
          <p:cNvSpPr>
            <a:spLocks noGrp="1"/>
          </p:cNvSpPr>
          <p:nvPr>
            <p:ph type="subTitle" idx="1"/>
          </p:nvPr>
        </p:nvSpPr>
        <p:spPr/>
        <p:txBody>
          <a:bodyPr>
            <a:normAutofit fontScale="92500" lnSpcReduction="10000"/>
          </a:bodyPr>
          <a:lstStyle/>
          <a:p>
            <a:r>
              <a:rPr lang="en-US"/>
              <a:t>IST687 Final Project</a:t>
            </a:r>
          </a:p>
          <a:p>
            <a:r>
              <a:rPr lang="en-US"/>
              <a:t>By: Courtney Smith, Jeremy </a:t>
            </a:r>
            <a:r>
              <a:rPr lang="en-US" err="1"/>
              <a:t>Wallner</a:t>
            </a:r>
            <a:r>
              <a:rPr lang="en-US"/>
              <a:t>, John Fields, Juan Castro</a:t>
            </a:r>
          </a:p>
        </p:txBody>
      </p:sp>
    </p:spTree>
    <p:extLst>
      <p:ext uri="{BB962C8B-B14F-4D97-AF65-F5344CB8AC3E}">
        <p14:creationId xmlns:p14="http://schemas.microsoft.com/office/powerpoint/2010/main" val="1046625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E4FB-0E77-489E-83A7-08D52A448C28}"/>
              </a:ext>
            </a:extLst>
          </p:cNvPr>
          <p:cNvSpPr>
            <a:spLocks noGrp="1"/>
          </p:cNvSpPr>
          <p:nvPr>
            <p:ph type="title"/>
          </p:nvPr>
        </p:nvSpPr>
        <p:spPr>
          <a:xfrm>
            <a:off x="2938732" y="45505"/>
            <a:ext cx="8610600" cy="1293028"/>
          </a:xfrm>
        </p:spPr>
        <p:txBody>
          <a:bodyPr/>
          <a:lstStyle/>
          <a:p>
            <a:r>
              <a:rPr lang="en-US"/>
              <a:t>Methods</a:t>
            </a:r>
          </a:p>
        </p:txBody>
      </p:sp>
      <p:sp>
        <p:nvSpPr>
          <p:cNvPr id="3" name="Content Placeholder 2">
            <a:extLst>
              <a:ext uri="{FF2B5EF4-FFF2-40B4-BE49-F238E27FC236}">
                <a16:creationId xmlns:a16="http://schemas.microsoft.com/office/drawing/2014/main" id="{3BD9F958-B688-40C8-B7B0-0ACBAF1452FF}"/>
              </a:ext>
            </a:extLst>
          </p:cNvPr>
          <p:cNvSpPr>
            <a:spLocks noGrp="1"/>
          </p:cNvSpPr>
          <p:nvPr>
            <p:ph idx="1"/>
          </p:nvPr>
        </p:nvSpPr>
        <p:spPr>
          <a:xfrm>
            <a:off x="3877573" y="1121823"/>
            <a:ext cx="10820400" cy="4024125"/>
          </a:xfrm>
        </p:spPr>
        <p:txBody>
          <a:bodyPr vert="horz" lIns="91440" tIns="45720" rIns="91440" bIns="45720" rtlCol="0" anchor="t">
            <a:normAutofit/>
          </a:bodyPr>
          <a:lstStyle/>
          <a:p>
            <a:pPr marL="0" indent="0">
              <a:buNone/>
            </a:pPr>
            <a:r>
              <a:rPr lang="en-US"/>
              <a:t>Regression and Correlation</a:t>
            </a:r>
            <a:br>
              <a:rPr lang="en-US"/>
            </a:br>
            <a:endParaRPr lang="en-US"/>
          </a:p>
          <a:p>
            <a:pPr marL="0" indent="0">
              <a:buNone/>
            </a:pPr>
            <a:endParaRPr lang="en-US"/>
          </a:p>
        </p:txBody>
      </p:sp>
      <p:pic>
        <p:nvPicPr>
          <p:cNvPr id="6" name="Picture 6" descr="A close up of a map&#10;&#10;Description generated with very high confidence">
            <a:extLst>
              <a:ext uri="{FF2B5EF4-FFF2-40B4-BE49-F238E27FC236}">
                <a16:creationId xmlns:a16="http://schemas.microsoft.com/office/drawing/2014/main" id="{4E54F92C-A0FA-48CC-8A38-A8158F0E517F}"/>
              </a:ext>
            </a:extLst>
          </p:cNvPr>
          <p:cNvPicPr>
            <a:picLocks noChangeAspect="1"/>
          </p:cNvPicPr>
          <p:nvPr/>
        </p:nvPicPr>
        <p:blipFill>
          <a:blip r:embed="rId3"/>
          <a:stretch>
            <a:fillRect/>
          </a:stretch>
        </p:blipFill>
        <p:spPr>
          <a:xfrm>
            <a:off x="6409346" y="1826912"/>
            <a:ext cx="5471651" cy="4391337"/>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AEBEB205-2A74-4B4B-AFE6-0CA8B0198BAB}"/>
              </a:ext>
            </a:extLst>
          </p:cNvPr>
          <p:cNvPicPr>
            <a:picLocks noChangeAspect="1"/>
          </p:cNvPicPr>
          <p:nvPr/>
        </p:nvPicPr>
        <p:blipFill>
          <a:blip r:embed="rId4"/>
          <a:stretch>
            <a:fillRect/>
          </a:stretch>
        </p:blipFill>
        <p:spPr>
          <a:xfrm>
            <a:off x="353683" y="1588319"/>
            <a:ext cx="6049991" cy="5147851"/>
          </a:xfrm>
          <a:prstGeom prst="rect">
            <a:avLst/>
          </a:prstGeom>
        </p:spPr>
      </p:pic>
    </p:spTree>
    <p:extLst>
      <p:ext uri="{BB962C8B-B14F-4D97-AF65-F5344CB8AC3E}">
        <p14:creationId xmlns:p14="http://schemas.microsoft.com/office/powerpoint/2010/main" val="1696131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15C42096-19D7-7943-A954-6F5671914C8B}"/>
              </a:ext>
            </a:extLst>
          </p:cNvPr>
          <p:cNvPicPr>
            <a:picLocks noChangeAspect="1"/>
          </p:cNvPicPr>
          <p:nvPr/>
        </p:nvPicPr>
        <p:blipFill rotWithShape="1">
          <a:blip r:embed="rId2">
            <a:duotone>
              <a:schemeClr val="bg2">
                <a:shade val="45000"/>
                <a:satMod val="135000"/>
              </a:schemeClr>
              <a:prstClr val="white"/>
            </a:duotone>
            <a:alphaModFix amt="30000"/>
          </a:blip>
          <a:srcRect b="1747"/>
          <a:stretch/>
        </p:blipFill>
        <p:spPr>
          <a:xfrm>
            <a:off x="20" y="10"/>
            <a:ext cx="12191980" cy="6857990"/>
          </a:xfrm>
          <a:prstGeom prst="rect">
            <a:avLst/>
          </a:prstGeom>
        </p:spPr>
      </p:pic>
      <p:sp>
        <p:nvSpPr>
          <p:cNvPr id="2" name="Title 1">
            <a:extLst>
              <a:ext uri="{FF2B5EF4-FFF2-40B4-BE49-F238E27FC236}">
                <a16:creationId xmlns:a16="http://schemas.microsoft.com/office/drawing/2014/main" id="{0DBC80FC-0782-1B40-A9B9-A1A9026303D6}"/>
              </a:ext>
            </a:extLst>
          </p:cNvPr>
          <p:cNvSpPr>
            <a:spLocks noGrp="1"/>
          </p:cNvSpPr>
          <p:nvPr>
            <p:ph type="title"/>
          </p:nvPr>
        </p:nvSpPr>
        <p:spPr>
          <a:xfrm>
            <a:off x="2895600" y="764373"/>
            <a:ext cx="8610600" cy="1293028"/>
          </a:xfrm>
        </p:spPr>
        <p:txBody>
          <a:bodyPr>
            <a:normAutofit/>
          </a:bodyPr>
          <a:lstStyle/>
          <a:p>
            <a:r>
              <a:rPr lang="en-US"/>
              <a:t>Lessons learned</a:t>
            </a:r>
          </a:p>
        </p:txBody>
      </p:sp>
    </p:spTree>
    <p:extLst>
      <p:ext uri="{BB962C8B-B14F-4D97-AF65-F5344CB8AC3E}">
        <p14:creationId xmlns:p14="http://schemas.microsoft.com/office/powerpoint/2010/main" val="120281358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DFA8E-9967-48C9-9F3A-2B6F94DD25B6}"/>
              </a:ext>
            </a:extLst>
          </p:cNvPr>
          <p:cNvSpPr>
            <a:spLocks noGrp="1"/>
          </p:cNvSpPr>
          <p:nvPr>
            <p:ph type="title"/>
          </p:nvPr>
        </p:nvSpPr>
        <p:spPr/>
        <p:txBody>
          <a:bodyPr/>
          <a:lstStyle/>
          <a:p>
            <a:r>
              <a:rPr lang="en-US"/>
              <a:t>Lessons learned</a:t>
            </a:r>
          </a:p>
        </p:txBody>
      </p:sp>
      <p:sp>
        <p:nvSpPr>
          <p:cNvPr id="3" name="Content Placeholder 2">
            <a:extLst>
              <a:ext uri="{FF2B5EF4-FFF2-40B4-BE49-F238E27FC236}">
                <a16:creationId xmlns:a16="http://schemas.microsoft.com/office/drawing/2014/main" id="{3E23FE55-DE37-4E09-A782-BC9787C28CD9}"/>
              </a:ext>
            </a:extLst>
          </p:cNvPr>
          <p:cNvSpPr>
            <a:spLocks noGrp="1"/>
          </p:cNvSpPr>
          <p:nvPr>
            <p:ph idx="1"/>
          </p:nvPr>
        </p:nvSpPr>
        <p:spPr/>
        <p:txBody>
          <a:bodyPr vert="horz" lIns="91440" tIns="45720" rIns="91440" bIns="45720" rtlCol="0" anchor="t">
            <a:normAutofit/>
          </a:bodyPr>
          <a:lstStyle/>
          <a:p>
            <a:endParaRPr lang="en-US"/>
          </a:p>
          <a:p>
            <a:endParaRPr lang="en-US"/>
          </a:p>
          <a:p>
            <a:endParaRPr lang="en-US"/>
          </a:p>
          <a:p>
            <a:endParaRPr lang="en-US"/>
          </a:p>
        </p:txBody>
      </p:sp>
      <p:sp>
        <p:nvSpPr>
          <p:cNvPr id="4" name="Content Placeholder 2">
            <a:extLst>
              <a:ext uri="{FF2B5EF4-FFF2-40B4-BE49-F238E27FC236}">
                <a16:creationId xmlns:a16="http://schemas.microsoft.com/office/drawing/2014/main" id="{307B41EC-ADBB-427E-879F-BC1C00DD8BF9}"/>
              </a:ext>
            </a:extLst>
          </p:cNvPr>
          <p:cNvSpPr txBox="1">
            <a:spLocks/>
          </p:cNvSpPr>
          <p:nvPr/>
        </p:nvSpPr>
        <p:spPr>
          <a:xfrm>
            <a:off x="690074" y="2048989"/>
            <a:ext cx="6204916" cy="3815864"/>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a:p>
          <a:p>
            <a:r>
              <a:rPr lang="en-US" sz="1600"/>
              <a:t>Data Munging really does take 70-80% of the time for a project!</a:t>
            </a:r>
            <a:br>
              <a:rPr lang="en-US" sz="1600"/>
            </a:br>
            <a:endParaRPr lang="en-US" sz="1600"/>
          </a:p>
          <a:p>
            <a:r>
              <a:rPr lang="en-US" sz="1600"/>
              <a:t>N/A and Zero variables will cause more problems if not handled appropriately</a:t>
            </a:r>
          </a:p>
          <a:p>
            <a:endParaRPr lang="en-US" sz="1600"/>
          </a:p>
          <a:p>
            <a:r>
              <a:rPr lang="en-US" sz="1600"/>
              <a:t>As</a:t>
            </a:r>
            <a:r>
              <a:rPr lang="en-US" sz="1600">
                <a:ea typeface="+mn-lt"/>
                <a:cs typeface="+mn-lt"/>
              </a:rPr>
              <a:t> the longitude increased, the hotness of the artist would be smaller</a:t>
            </a:r>
            <a:endParaRPr lang="en-US"/>
          </a:p>
          <a:p>
            <a:endParaRPr lang="en-US" sz="1600"/>
          </a:p>
          <a:p>
            <a:r>
              <a:rPr lang="en-US" sz="1600"/>
              <a:t>A data that has relative song popularity per year may be more dependable when using year to predict the popularity</a:t>
            </a:r>
          </a:p>
          <a:p>
            <a:endParaRPr lang="en-US" sz="1600"/>
          </a:p>
          <a:p>
            <a:r>
              <a:rPr lang="en-US" sz="1600"/>
              <a:t>Commenting your code is incredibly important!</a:t>
            </a:r>
          </a:p>
        </p:txBody>
      </p:sp>
      <p:pic>
        <p:nvPicPr>
          <p:cNvPr id="5" name="Picture 5" descr="A close up of a logo&#10;&#10;Description generated with very high confidence">
            <a:extLst>
              <a:ext uri="{FF2B5EF4-FFF2-40B4-BE49-F238E27FC236}">
                <a16:creationId xmlns:a16="http://schemas.microsoft.com/office/drawing/2014/main" id="{41EE2225-BBBF-48DE-BFB7-E59F3BD6DCCA}"/>
              </a:ext>
            </a:extLst>
          </p:cNvPr>
          <p:cNvPicPr>
            <a:picLocks noChangeAspect="1"/>
          </p:cNvPicPr>
          <p:nvPr/>
        </p:nvPicPr>
        <p:blipFill>
          <a:blip r:embed="rId3"/>
          <a:stretch>
            <a:fillRect/>
          </a:stretch>
        </p:blipFill>
        <p:spPr>
          <a:xfrm>
            <a:off x="7677150" y="2428644"/>
            <a:ext cx="3769783" cy="2476959"/>
          </a:xfrm>
          <a:prstGeom prst="rect">
            <a:avLst/>
          </a:prstGeom>
        </p:spPr>
      </p:pic>
    </p:spTree>
    <p:extLst>
      <p:ext uri="{BB962C8B-B14F-4D97-AF65-F5344CB8AC3E}">
        <p14:creationId xmlns:p14="http://schemas.microsoft.com/office/powerpoint/2010/main" val="519832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6D3DB-070B-4D44-80C5-E6BDF32E35BB}"/>
              </a:ext>
            </a:extLst>
          </p:cNvPr>
          <p:cNvSpPr>
            <a:spLocks noGrp="1"/>
          </p:cNvSpPr>
          <p:nvPr>
            <p:ph type="title"/>
          </p:nvPr>
        </p:nvSpPr>
        <p:spPr>
          <a:xfrm>
            <a:off x="2599037" y="154122"/>
            <a:ext cx="8610600" cy="1293028"/>
          </a:xfrm>
        </p:spPr>
        <p:txBody>
          <a:bodyPr/>
          <a:lstStyle/>
          <a:p>
            <a:r>
              <a:rPr lang="en-US"/>
              <a:t>references</a:t>
            </a:r>
          </a:p>
        </p:txBody>
      </p:sp>
      <p:sp>
        <p:nvSpPr>
          <p:cNvPr id="3" name="Content Placeholder 2">
            <a:extLst>
              <a:ext uri="{FF2B5EF4-FFF2-40B4-BE49-F238E27FC236}">
                <a16:creationId xmlns:a16="http://schemas.microsoft.com/office/drawing/2014/main" id="{3D6DB9A4-DA8E-AB48-9604-C0B1C1E6A0CE}"/>
              </a:ext>
            </a:extLst>
          </p:cNvPr>
          <p:cNvSpPr>
            <a:spLocks noGrp="1"/>
          </p:cNvSpPr>
          <p:nvPr>
            <p:ph idx="1"/>
          </p:nvPr>
        </p:nvSpPr>
        <p:spPr>
          <a:xfrm>
            <a:off x="685800" y="2194560"/>
            <a:ext cx="5912708" cy="4024125"/>
          </a:xfrm>
        </p:spPr>
        <p:txBody>
          <a:bodyPr>
            <a:normAutofit/>
          </a:bodyPr>
          <a:lstStyle/>
          <a:p>
            <a:r>
              <a:rPr lang="en-US"/>
              <a:t>Virginia Tech - </a:t>
            </a:r>
            <a:r>
              <a:rPr lang="en-US">
                <a:hlinkClick r:id="rId3"/>
              </a:rPr>
              <a:t>https://think.cs.vt.edu/corgis/csv/music/music.html</a:t>
            </a:r>
            <a:endParaRPr lang="en-US"/>
          </a:p>
          <a:p>
            <a:r>
              <a:rPr lang="en-US"/>
              <a:t>Thierry Bertin-</a:t>
            </a:r>
            <a:r>
              <a:rPr lang="en-US" err="1"/>
              <a:t>Mahieux</a:t>
            </a:r>
            <a:r>
              <a:rPr lang="en-US"/>
              <a:t>, Daniel P.W. Ellis, Brian Whitman, and Paul Lamere.   The Million Song Dataset. In Proceedings of the 12th International Society for Music Information Retrieval Conference (ISMIR 2011), 2011.</a:t>
            </a:r>
          </a:p>
          <a:p>
            <a:r>
              <a:rPr lang="en-US"/>
              <a:t>https://</a:t>
            </a:r>
            <a:r>
              <a:rPr lang="en-US" err="1"/>
              <a:t>www.last.fm</a:t>
            </a:r>
            <a:r>
              <a:rPr lang="en-US"/>
              <a:t>/</a:t>
            </a:r>
            <a:r>
              <a:rPr lang="en-US" err="1"/>
              <a:t>api</a:t>
            </a:r>
            <a:endParaRPr lang="en-US"/>
          </a:p>
          <a:p>
            <a:pPr lvl="1"/>
            <a:r>
              <a:rPr lang="en-US"/>
              <a:t>The Last.fm API allows anyone to build their own programs using Last.fm data</a:t>
            </a:r>
          </a:p>
          <a:p>
            <a:endParaRPr lang="en-US"/>
          </a:p>
          <a:p>
            <a:endParaRPr lang="en-US"/>
          </a:p>
        </p:txBody>
      </p:sp>
      <p:pic>
        <p:nvPicPr>
          <p:cNvPr id="5" name="Picture 4" descr="A screenshot of a social media post&#10;&#10;Description automatically generated">
            <a:extLst>
              <a:ext uri="{FF2B5EF4-FFF2-40B4-BE49-F238E27FC236}">
                <a16:creationId xmlns:a16="http://schemas.microsoft.com/office/drawing/2014/main" id="{33CCCDBC-4E19-0446-ABE4-820A4F1D74BC}"/>
              </a:ext>
            </a:extLst>
          </p:cNvPr>
          <p:cNvPicPr>
            <a:picLocks noChangeAspect="1"/>
          </p:cNvPicPr>
          <p:nvPr/>
        </p:nvPicPr>
        <p:blipFill>
          <a:blip r:embed="rId4"/>
          <a:stretch>
            <a:fillRect/>
          </a:stretch>
        </p:blipFill>
        <p:spPr>
          <a:xfrm>
            <a:off x="8189325" y="1447150"/>
            <a:ext cx="3020312" cy="2601040"/>
          </a:xfrm>
          <a:prstGeom prst="rect">
            <a:avLst/>
          </a:prstGeom>
        </p:spPr>
      </p:pic>
      <p:sp>
        <p:nvSpPr>
          <p:cNvPr id="6" name="Right Arrow 5">
            <a:extLst>
              <a:ext uri="{FF2B5EF4-FFF2-40B4-BE49-F238E27FC236}">
                <a16:creationId xmlns:a16="http://schemas.microsoft.com/office/drawing/2014/main" id="{55CDC2A4-FDD9-604F-9A6E-D349EC925AFA}"/>
              </a:ext>
            </a:extLst>
          </p:cNvPr>
          <p:cNvSpPr/>
          <p:nvPr/>
        </p:nvSpPr>
        <p:spPr>
          <a:xfrm>
            <a:off x="6816859" y="2474661"/>
            <a:ext cx="1143000" cy="54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sitting&#10;&#10;Description automatically generated">
            <a:extLst>
              <a:ext uri="{FF2B5EF4-FFF2-40B4-BE49-F238E27FC236}">
                <a16:creationId xmlns:a16="http://schemas.microsoft.com/office/drawing/2014/main" id="{7BE27467-433C-254E-8E7B-8B8DCBFDDECD}"/>
              </a:ext>
            </a:extLst>
          </p:cNvPr>
          <p:cNvPicPr>
            <a:picLocks noChangeAspect="1"/>
          </p:cNvPicPr>
          <p:nvPr/>
        </p:nvPicPr>
        <p:blipFill>
          <a:blip r:embed="rId5"/>
          <a:stretch>
            <a:fillRect/>
          </a:stretch>
        </p:blipFill>
        <p:spPr>
          <a:xfrm>
            <a:off x="8413726" y="4645270"/>
            <a:ext cx="2550427" cy="1890010"/>
          </a:xfrm>
          <a:prstGeom prst="rect">
            <a:avLst/>
          </a:prstGeom>
        </p:spPr>
      </p:pic>
      <p:sp>
        <p:nvSpPr>
          <p:cNvPr id="9" name="Right Arrow 8">
            <a:extLst>
              <a:ext uri="{FF2B5EF4-FFF2-40B4-BE49-F238E27FC236}">
                <a16:creationId xmlns:a16="http://schemas.microsoft.com/office/drawing/2014/main" id="{22381211-452E-F047-B211-508C49E88512}"/>
              </a:ext>
            </a:extLst>
          </p:cNvPr>
          <p:cNvSpPr/>
          <p:nvPr/>
        </p:nvSpPr>
        <p:spPr>
          <a:xfrm>
            <a:off x="6816860" y="5463903"/>
            <a:ext cx="1143000" cy="546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95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FB0FA-33FC-784C-8081-994C7928C991}"/>
              </a:ext>
            </a:extLst>
          </p:cNvPr>
          <p:cNvSpPr>
            <a:spLocks noGrp="1"/>
          </p:cNvSpPr>
          <p:nvPr>
            <p:ph type="title"/>
          </p:nvPr>
        </p:nvSpPr>
        <p:spPr>
          <a:xfrm>
            <a:off x="2895600" y="764373"/>
            <a:ext cx="8610600" cy="1293028"/>
          </a:xfrm>
        </p:spPr>
        <p:txBody>
          <a:bodyPr/>
          <a:lstStyle/>
          <a:p>
            <a:r>
              <a:rPr lang="en-US"/>
              <a:t>Recommended music</a:t>
            </a:r>
          </a:p>
        </p:txBody>
      </p:sp>
      <p:sp>
        <p:nvSpPr>
          <p:cNvPr id="3" name="Content Placeholder 2">
            <a:extLst>
              <a:ext uri="{FF2B5EF4-FFF2-40B4-BE49-F238E27FC236}">
                <a16:creationId xmlns:a16="http://schemas.microsoft.com/office/drawing/2014/main" id="{2B6962B1-9FDA-7740-923F-B2BEEE858704}"/>
              </a:ext>
            </a:extLst>
          </p:cNvPr>
          <p:cNvSpPr>
            <a:spLocks noGrp="1"/>
          </p:cNvSpPr>
          <p:nvPr>
            <p:ph idx="1"/>
          </p:nvPr>
        </p:nvSpPr>
        <p:spPr/>
        <p:txBody>
          <a:bodyPr vert="horz" lIns="91440" tIns="45720" rIns="91440" bIns="45720" rtlCol="0" anchor="t">
            <a:noAutofit/>
          </a:bodyPr>
          <a:lstStyle/>
          <a:p>
            <a:r>
              <a:rPr lang="en-US" sz="2000"/>
              <a:t>John – Claire Ernst, John The Blind, Maggie Rogers, Tom Misch, Tyler Childers</a:t>
            </a:r>
          </a:p>
          <a:p>
            <a:r>
              <a:rPr lang="en-US" sz="2000"/>
              <a:t>Juan – Sia, Bob Dylan, Shakira, Carlos Vives, Merengue(for dancing)</a:t>
            </a:r>
          </a:p>
          <a:p>
            <a:r>
              <a:rPr lang="en-US" sz="2000"/>
              <a:t>Courtney – Old Dominion, </a:t>
            </a:r>
            <a:r>
              <a:rPr lang="en-US" sz="2000">
                <a:ea typeface="+mn-lt"/>
                <a:cs typeface="+mn-lt"/>
              </a:rPr>
              <a:t>Dierks Bentley, Chase Rice, Brothers Osborne</a:t>
            </a:r>
          </a:p>
          <a:p>
            <a:r>
              <a:rPr lang="en-US" sz="2000"/>
              <a:t>Jeremy – Dierks Bentley, Ed Sheeran, Fall Out Boy, Eminem, Cary Brothers</a:t>
            </a:r>
          </a:p>
          <a:p>
            <a:endParaRPr lang="en-US" sz="2000"/>
          </a:p>
          <a:p>
            <a:endParaRPr lang="en-US" sz="2000"/>
          </a:p>
          <a:p>
            <a:pPr marL="0" indent="0">
              <a:buNone/>
            </a:pPr>
            <a:endParaRPr lang="en-US" sz="2000"/>
          </a:p>
          <a:p>
            <a:endParaRPr lang="en-US" sz="2000"/>
          </a:p>
          <a:p>
            <a:pPr marL="0" indent="0">
              <a:buNone/>
            </a:pPr>
            <a:r>
              <a:rPr lang="en-US" sz="2000"/>
              <a:t>Note: No algorithms were harmed in the development of this list.  This is simply music we like.  Enjoy!</a:t>
            </a:r>
          </a:p>
        </p:txBody>
      </p:sp>
    </p:spTree>
    <p:extLst>
      <p:ext uri="{BB962C8B-B14F-4D97-AF65-F5344CB8AC3E}">
        <p14:creationId xmlns:p14="http://schemas.microsoft.com/office/powerpoint/2010/main" val="2291748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5000" b="-6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481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5109353E-35E8-F842-9B8D-CA5F1C5816D4}"/>
              </a:ext>
            </a:extLst>
          </p:cNvPr>
          <p:cNvPicPr>
            <a:picLocks noChangeAspect="1"/>
          </p:cNvPicPr>
          <p:nvPr/>
        </p:nvPicPr>
        <p:blipFill rotWithShape="1">
          <a:blip r:embed="rId2">
            <a:alphaModFix amt="30000"/>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6DFC1D64-C94F-9C41-B451-6327061C5F27}"/>
              </a:ext>
            </a:extLst>
          </p:cNvPr>
          <p:cNvSpPr>
            <a:spLocks noGrp="1"/>
          </p:cNvSpPr>
          <p:nvPr>
            <p:ph type="title"/>
          </p:nvPr>
        </p:nvSpPr>
        <p:spPr>
          <a:xfrm>
            <a:off x="2895600" y="764373"/>
            <a:ext cx="8610600" cy="1293028"/>
          </a:xfrm>
        </p:spPr>
        <p:txBody>
          <a:bodyPr>
            <a:normAutofit/>
          </a:bodyPr>
          <a:lstStyle/>
          <a:p>
            <a:r>
              <a:rPr lang="en-US"/>
              <a:t>appendix</a:t>
            </a:r>
          </a:p>
        </p:txBody>
      </p:sp>
    </p:spTree>
    <p:extLst>
      <p:ext uri="{BB962C8B-B14F-4D97-AF65-F5344CB8AC3E}">
        <p14:creationId xmlns:p14="http://schemas.microsoft.com/office/powerpoint/2010/main" val="375678505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8F3C-C69D-4CDC-BFE9-82EBE05FCB23}"/>
              </a:ext>
            </a:extLst>
          </p:cNvPr>
          <p:cNvSpPr>
            <a:spLocks noGrp="1"/>
          </p:cNvSpPr>
          <p:nvPr>
            <p:ph type="title"/>
          </p:nvPr>
        </p:nvSpPr>
        <p:spPr>
          <a:xfrm>
            <a:off x="3413185" y="304298"/>
            <a:ext cx="8610600" cy="1293028"/>
          </a:xfrm>
        </p:spPr>
        <p:txBody>
          <a:bodyPr/>
          <a:lstStyle/>
          <a:p>
            <a:r>
              <a:rPr lang="en-US"/>
              <a:t>ARTIST LOCATION AND HOTNESS</a:t>
            </a:r>
          </a:p>
        </p:txBody>
      </p:sp>
      <p:pic>
        <p:nvPicPr>
          <p:cNvPr id="10" name="Picture 10" descr="A close up of a map&#10;&#10;Description generated with very high confidence">
            <a:extLst>
              <a:ext uri="{FF2B5EF4-FFF2-40B4-BE49-F238E27FC236}">
                <a16:creationId xmlns:a16="http://schemas.microsoft.com/office/drawing/2014/main" id="{5855F6FE-5753-44DF-B068-8716AFF10AFC}"/>
              </a:ext>
            </a:extLst>
          </p:cNvPr>
          <p:cNvPicPr>
            <a:picLocks noGrp="1" noChangeAspect="1"/>
          </p:cNvPicPr>
          <p:nvPr>
            <p:ph idx="1"/>
          </p:nvPr>
        </p:nvPicPr>
        <p:blipFill>
          <a:blip r:embed="rId2"/>
          <a:stretch>
            <a:fillRect/>
          </a:stretch>
        </p:blipFill>
        <p:spPr>
          <a:xfrm>
            <a:off x="61403" y="1514420"/>
            <a:ext cx="11880432" cy="5459772"/>
          </a:xfrm>
          <a:prstGeom prst="rect">
            <a:avLst/>
          </a:prstGeom>
        </p:spPr>
      </p:pic>
    </p:spTree>
    <p:extLst>
      <p:ext uri="{BB962C8B-B14F-4D97-AF65-F5344CB8AC3E}">
        <p14:creationId xmlns:p14="http://schemas.microsoft.com/office/powerpoint/2010/main" val="3642289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57E7-DBB8-467B-AD15-623658260F1D}"/>
              </a:ext>
            </a:extLst>
          </p:cNvPr>
          <p:cNvSpPr>
            <a:spLocks noGrp="1"/>
          </p:cNvSpPr>
          <p:nvPr>
            <p:ph type="title"/>
          </p:nvPr>
        </p:nvSpPr>
        <p:spPr/>
        <p:txBody>
          <a:bodyPr/>
          <a:lstStyle/>
          <a:p>
            <a:r>
              <a:rPr lang="en-US">
                <a:ea typeface="+mj-lt"/>
                <a:cs typeface="+mj-lt"/>
              </a:rPr>
              <a:t>Song LOCATION AND HOTNESS</a:t>
            </a:r>
          </a:p>
          <a:p>
            <a:endParaRPr lang="en-US"/>
          </a:p>
        </p:txBody>
      </p:sp>
      <p:pic>
        <p:nvPicPr>
          <p:cNvPr id="4" name="Picture 4" descr="A close up of a map&#10;&#10;Description generated with very high confidence">
            <a:extLst>
              <a:ext uri="{FF2B5EF4-FFF2-40B4-BE49-F238E27FC236}">
                <a16:creationId xmlns:a16="http://schemas.microsoft.com/office/drawing/2014/main" id="{FC038008-D796-4B5C-8121-9F948C93C02E}"/>
              </a:ext>
            </a:extLst>
          </p:cNvPr>
          <p:cNvPicPr>
            <a:picLocks noGrp="1" noChangeAspect="1"/>
          </p:cNvPicPr>
          <p:nvPr>
            <p:ph idx="1"/>
          </p:nvPr>
        </p:nvPicPr>
        <p:blipFill>
          <a:blip r:embed="rId2"/>
          <a:stretch>
            <a:fillRect/>
          </a:stretch>
        </p:blipFill>
        <p:spPr>
          <a:xfrm>
            <a:off x="103718" y="1521144"/>
            <a:ext cx="11802528" cy="5207240"/>
          </a:xfrm>
          <a:prstGeom prst="rect">
            <a:avLst/>
          </a:prstGeom>
        </p:spPr>
      </p:pic>
    </p:spTree>
    <p:extLst>
      <p:ext uri="{BB962C8B-B14F-4D97-AF65-F5344CB8AC3E}">
        <p14:creationId xmlns:p14="http://schemas.microsoft.com/office/powerpoint/2010/main" val="870281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8356-8268-4D9C-B8A5-FA845504E52A}"/>
              </a:ext>
            </a:extLst>
          </p:cNvPr>
          <p:cNvSpPr>
            <a:spLocks noGrp="1"/>
          </p:cNvSpPr>
          <p:nvPr>
            <p:ph type="title"/>
          </p:nvPr>
        </p:nvSpPr>
        <p:spPr/>
        <p:txBody>
          <a:bodyPr/>
          <a:lstStyle/>
          <a:p>
            <a:r>
              <a:rPr lang="en-US"/>
              <a:t>Artist hotness</a:t>
            </a:r>
          </a:p>
        </p:txBody>
      </p:sp>
      <p:pic>
        <p:nvPicPr>
          <p:cNvPr id="4" name="Picture 4">
            <a:extLst>
              <a:ext uri="{FF2B5EF4-FFF2-40B4-BE49-F238E27FC236}">
                <a16:creationId xmlns:a16="http://schemas.microsoft.com/office/drawing/2014/main" id="{07217C69-759B-47A9-B395-E5B06F827C26}"/>
              </a:ext>
            </a:extLst>
          </p:cNvPr>
          <p:cNvPicPr>
            <a:picLocks noGrp="1" noChangeAspect="1"/>
          </p:cNvPicPr>
          <p:nvPr>
            <p:ph idx="1"/>
          </p:nvPr>
        </p:nvPicPr>
        <p:blipFill>
          <a:blip r:embed="rId2"/>
          <a:stretch>
            <a:fillRect/>
          </a:stretch>
        </p:blipFill>
        <p:spPr>
          <a:xfrm>
            <a:off x="2251692" y="2194560"/>
            <a:ext cx="8801376" cy="4604696"/>
          </a:xfrm>
          <a:prstGeom prst="rect">
            <a:avLst/>
          </a:prstGeom>
        </p:spPr>
      </p:pic>
    </p:spTree>
    <p:extLst>
      <p:ext uri="{BB962C8B-B14F-4D97-AF65-F5344CB8AC3E}">
        <p14:creationId xmlns:p14="http://schemas.microsoft.com/office/powerpoint/2010/main" val="288384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3" descr="A store inside of a building&#10;&#10;Description generated with high confidence">
            <a:extLst>
              <a:ext uri="{FF2B5EF4-FFF2-40B4-BE49-F238E27FC236}">
                <a16:creationId xmlns:a16="http://schemas.microsoft.com/office/drawing/2014/main" id="{A84284C4-83F5-45D9-8DF2-4A2B9E5B631E}"/>
              </a:ext>
            </a:extLst>
          </p:cNvPr>
          <p:cNvPicPr>
            <a:picLocks noGrp="1" noChangeAspect="1"/>
          </p:cNvPicPr>
          <p:nvPr>
            <p:ph idx="1"/>
          </p:nvPr>
        </p:nvPicPr>
        <p:blipFill>
          <a:blip r:embed="rId3"/>
          <a:stretch>
            <a:fillRect/>
          </a:stretch>
        </p:blipFill>
        <p:spPr>
          <a:xfrm>
            <a:off x="-2132" y="526"/>
            <a:ext cx="12196262" cy="6848780"/>
          </a:xfrm>
          <a:prstGeom prst="rect">
            <a:avLst/>
          </a:prstGeom>
        </p:spPr>
      </p:pic>
    </p:spTree>
    <p:extLst>
      <p:ext uri="{BB962C8B-B14F-4D97-AF65-F5344CB8AC3E}">
        <p14:creationId xmlns:p14="http://schemas.microsoft.com/office/powerpoint/2010/main" val="2285984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59B8356-8268-4D9C-B8A5-FA845504E52A}"/>
              </a:ext>
            </a:extLst>
          </p:cNvPr>
          <p:cNvSpPr>
            <a:spLocks noGrp="1"/>
          </p:cNvSpPr>
          <p:nvPr>
            <p:ph type="title"/>
          </p:nvPr>
        </p:nvSpPr>
        <p:spPr>
          <a:xfrm>
            <a:off x="7662040" y="28649"/>
            <a:ext cx="3977639" cy="1600200"/>
          </a:xfrm>
        </p:spPr>
        <p:txBody>
          <a:bodyPr anchor="b">
            <a:normAutofit/>
          </a:bodyPr>
          <a:lstStyle/>
          <a:p>
            <a:pPr algn="l"/>
            <a:r>
              <a:rPr lang="en-US" sz="3200"/>
              <a:t>Song hotness</a:t>
            </a:r>
          </a:p>
        </p:txBody>
      </p:sp>
      <p:pic>
        <p:nvPicPr>
          <p:cNvPr id="9" name="Picture 6" descr="A picture containing music&#10;&#10;Description generated with very high confidence">
            <a:extLst>
              <a:ext uri="{FF2B5EF4-FFF2-40B4-BE49-F238E27FC236}">
                <a16:creationId xmlns:a16="http://schemas.microsoft.com/office/drawing/2014/main" id="{BEE95FD8-9564-4AD4-8C36-64401752794E}"/>
              </a:ext>
            </a:extLst>
          </p:cNvPr>
          <p:cNvPicPr>
            <a:picLocks noChangeAspect="1"/>
          </p:cNvPicPr>
          <p:nvPr/>
        </p:nvPicPr>
        <p:blipFill>
          <a:blip r:embed="rId3"/>
          <a:stretch>
            <a:fillRect/>
          </a:stretch>
        </p:blipFill>
        <p:spPr>
          <a:xfrm>
            <a:off x="558354" y="1631005"/>
            <a:ext cx="6533501" cy="5226799"/>
          </a:xfrm>
          <a:prstGeom prst="rect">
            <a:avLst/>
          </a:prstGeom>
        </p:spPr>
      </p:pic>
    </p:spTree>
    <p:extLst>
      <p:ext uri="{BB962C8B-B14F-4D97-AF65-F5344CB8AC3E}">
        <p14:creationId xmlns:p14="http://schemas.microsoft.com/office/powerpoint/2010/main" val="1882781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CC46-385F-4974-8D08-F9C2A987A9DB}"/>
              </a:ext>
            </a:extLst>
          </p:cNvPr>
          <p:cNvSpPr>
            <a:spLocks noGrp="1"/>
          </p:cNvSpPr>
          <p:nvPr>
            <p:ph type="title"/>
          </p:nvPr>
        </p:nvSpPr>
        <p:spPr/>
        <p:txBody>
          <a:bodyPr/>
          <a:lstStyle/>
          <a:p>
            <a:r>
              <a:rPr lang="en-US"/>
              <a:t>Artist hotness </a:t>
            </a:r>
            <a:br>
              <a:rPr lang="en-US"/>
            </a:br>
            <a:r>
              <a:rPr lang="en-US"/>
              <a:t>hot – warm - cold</a:t>
            </a:r>
          </a:p>
        </p:txBody>
      </p:sp>
      <p:sp>
        <p:nvSpPr>
          <p:cNvPr id="3" name="Content Placeholder 2">
            <a:extLst>
              <a:ext uri="{FF2B5EF4-FFF2-40B4-BE49-F238E27FC236}">
                <a16:creationId xmlns:a16="http://schemas.microsoft.com/office/drawing/2014/main" id="{3976AAAD-8CDD-40A3-A02C-D067FD1B0710}"/>
              </a:ext>
            </a:extLst>
          </p:cNvPr>
          <p:cNvSpPr>
            <a:spLocks noGrp="1"/>
          </p:cNvSpPr>
          <p:nvPr>
            <p:ph idx="1"/>
          </p:nvPr>
        </p:nvSpPr>
        <p:spPr>
          <a:xfrm>
            <a:off x="685800" y="2194560"/>
            <a:ext cx="5683469" cy="2509419"/>
          </a:xfrm>
        </p:spPr>
        <p:txBody>
          <a:bodyPr vert="horz" lIns="91440" tIns="45720" rIns="91440" bIns="45720" rtlCol="0" anchor="t">
            <a:normAutofit fontScale="77500" lnSpcReduction="20000"/>
          </a:bodyPr>
          <a:lstStyle/>
          <a:p>
            <a:pPr marL="0" indent="0">
              <a:buNone/>
            </a:pPr>
            <a:r>
              <a:rPr lang="en-US">
                <a:ea typeface="+mn-lt"/>
                <a:cs typeface="+mn-lt"/>
              </a:rPr>
              <a:t>Call:</a:t>
            </a:r>
            <a:endParaRPr lang="en-US"/>
          </a:p>
          <a:p>
            <a:pPr marL="0" indent="0">
              <a:buNone/>
            </a:pPr>
            <a:r>
              <a:rPr lang="en-US">
                <a:ea typeface="+mn-lt"/>
                <a:cs typeface="+mn-lt"/>
              </a:rPr>
              <a:t> </a:t>
            </a:r>
            <a:r>
              <a:rPr lang="en-US" err="1">
                <a:ea typeface="+mn-lt"/>
                <a:cs typeface="+mn-lt"/>
              </a:rPr>
              <a:t>randomForest</a:t>
            </a:r>
            <a:r>
              <a:rPr lang="en-US">
                <a:ea typeface="+mn-lt"/>
                <a:cs typeface="+mn-lt"/>
              </a:rPr>
              <a:t>(x = music[, -21:-22], y = music[, 21]) </a:t>
            </a:r>
            <a:endParaRPr lang="en-US"/>
          </a:p>
          <a:p>
            <a:pPr marL="0" indent="0">
              <a:buNone/>
            </a:pPr>
            <a:r>
              <a:rPr lang="en-US">
                <a:ea typeface="+mn-lt"/>
                <a:cs typeface="+mn-lt"/>
              </a:rPr>
              <a:t>               Type of random forest: classification</a:t>
            </a:r>
            <a:endParaRPr lang="en-US"/>
          </a:p>
          <a:p>
            <a:pPr marL="0" indent="0">
              <a:buNone/>
            </a:pPr>
            <a:r>
              <a:rPr lang="en-US">
                <a:ea typeface="+mn-lt"/>
                <a:cs typeface="+mn-lt"/>
              </a:rPr>
              <a:t>                     Number of trees: 500</a:t>
            </a:r>
            <a:endParaRPr lang="en-US"/>
          </a:p>
          <a:p>
            <a:pPr marL="0" indent="0">
              <a:buNone/>
            </a:pPr>
            <a:r>
              <a:rPr lang="en-US">
                <a:ea typeface="+mn-lt"/>
                <a:cs typeface="+mn-lt"/>
              </a:rPr>
              <a:t>No. of variables tried at each split: 4</a:t>
            </a:r>
            <a:endParaRPr lang="en-US"/>
          </a:p>
          <a:p>
            <a:pPr marL="0" indent="0">
              <a:buNone/>
            </a:pPr>
            <a:endParaRPr lang="en-US"/>
          </a:p>
          <a:p>
            <a:pPr marL="0" indent="0">
              <a:buNone/>
            </a:pPr>
            <a:r>
              <a:rPr lang="en-US">
                <a:ea typeface="+mn-lt"/>
                <a:cs typeface="+mn-lt"/>
              </a:rPr>
              <a:t>        OOB estimate of  error rate: 20.18%</a:t>
            </a:r>
            <a:endParaRPr lang="en-US"/>
          </a:p>
          <a:p>
            <a:pPr marL="0" indent="0">
              <a:buNone/>
            </a:pPr>
            <a:r>
              <a:rPr lang="en-US">
                <a:ea typeface="+mn-lt"/>
                <a:cs typeface="+mn-lt"/>
              </a:rPr>
              <a:t>Confusion matrix:</a:t>
            </a:r>
            <a:endParaRPr lang="en-US"/>
          </a:p>
        </p:txBody>
      </p:sp>
      <p:graphicFrame>
        <p:nvGraphicFramePr>
          <p:cNvPr id="4" name="Table 4">
            <a:extLst>
              <a:ext uri="{FF2B5EF4-FFF2-40B4-BE49-F238E27FC236}">
                <a16:creationId xmlns:a16="http://schemas.microsoft.com/office/drawing/2014/main" id="{2C38B08E-77F8-476C-8CA0-42FF943E449F}"/>
              </a:ext>
            </a:extLst>
          </p:cNvPr>
          <p:cNvGraphicFramePr>
            <a:graphicFrameLocks noGrp="1"/>
          </p:cNvGraphicFramePr>
          <p:nvPr/>
        </p:nvGraphicFramePr>
        <p:xfrm>
          <a:off x="803631" y="4801864"/>
          <a:ext cx="8168635" cy="1483360"/>
        </p:xfrm>
        <a:graphic>
          <a:graphicData uri="http://schemas.openxmlformats.org/drawingml/2006/table">
            <a:tbl>
              <a:tblPr firstRow="1" bandRow="1">
                <a:tableStyleId>{5C22544A-7EE6-4342-B048-85BDC9FD1C3A}</a:tableStyleId>
              </a:tblPr>
              <a:tblGrid>
                <a:gridCol w="1633727">
                  <a:extLst>
                    <a:ext uri="{9D8B030D-6E8A-4147-A177-3AD203B41FA5}">
                      <a16:colId xmlns:a16="http://schemas.microsoft.com/office/drawing/2014/main" val="3185188015"/>
                    </a:ext>
                  </a:extLst>
                </a:gridCol>
                <a:gridCol w="1633727">
                  <a:extLst>
                    <a:ext uri="{9D8B030D-6E8A-4147-A177-3AD203B41FA5}">
                      <a16:colId xmlns:a16="http://schemas.microsoft.com/office/drawing/2014/main" val="648079809"/>
                    </a:ext>
                  </a:extLst>
                </a:gridCol>
                <a:gridCol w="1633727">
                  <a:extLst>
                    <a:ext uri="{9D8B030D-6E8A-4147-A177-3AD203B41FA5}">
                      <a16:colId xmlns:a16="http://schemas.microsoft.com/office/drawing/2014/main" val="4291435662"/>
                    </a:ext>
                  </a:extLst>
                </a:gridCol>
                <a:gridCol w="1633727">
                  <a:extLst>
                    <a:ext uri="{9D8B030D-6E8A-4147-A177-3AD203B41FA5}">
                      <a16:colId xmlns:a16="http://schemas.microsoft.com/office/drawing/2014/main" val="1535100594"/>
                    </a:ext>
                  </a:extLst>
                </a:gridCol>
                <a:gridCol w="1633727">
                  <a:extLst>
                    <a:ext uri="{9D8B030D-6E8A-4147-A177-3AD203B41FA5}">
                      <a16:colId xmlns:a16="http://schemas.microsoft.com/office/drawing/2014/main" val="3000178857"/>
                    </a:ext>
                  </a:extLst>
                </a:gridCol>
              </a:tblGrid>
              <a:tr h="370840">
                <a:tc>
                  <a:txBody>
                    <a:bodyPr/>
                    <a:lstStyle/>
                    <a:p>
                      <a:pPr lvl="0">
                        <a:buNone/>
                      </a:pPr>
                      <a:endParaRPr lang="en-US"/>
                    </a:p>
                  </a:txBody>
                  <a:tcPr/>
                </a:tc>
                <a:tc>
                  <a:txBody>
                    <a:bodyPr/>
                    <a:lstStyle/>
                    <a:p>
                      <a:pPr lvl="0">
                        <a:buNone/>
                      </a:pPr>
                      <a:r>
                        <a:rPr lang="en-US"/>
                        <a:t>COLD</a:t>
                      </a:r>
                    </a:p>
                  </a:txBody>
                  <a:tcPr/>
                </a:tc>
                <a:tc>
                  <a:txBody>
                    <a:bodyPr/>
                    <a:lstStyle/>
                    <a:p>
                      <a:r>
                        <a:rPr lang="en-US"/>
                        <a:t>HOT</a:t>
                      </a:r>
                    </a:p>
                  </a:txBody>
                  <a:tcPr/>
                </a:tc>
                <a:tc>
                  <a:txBody>
                    <a:bodyPr/>
                    <a:lstStyle/>
                    <a:p>
                      <a:pPr lvl="0">
                        <a:buNone/>
                      </a:pPr>
                      <a:r>
                        <a:rPr lang="en-US"/>
                        <a:t>WARM</a:t>
                      </a:r>
                    </a:p>
                  </a:txBody>
                  <a:tcPr/>
                </a:tc>
                <a:tc>
                  <a:txBody>
                    <a:bodyPr/>
                    <a:lstStyle/>
                    <a:p>
                      <a:r>
                        <a:rPr lang="en-US" err="1"/>
                        <a:t>class.error</a:t>
                      </a:r>
                    </a:p>
                  </a:txBody>
                  <a:tcPr/>
                </a:tc>
                <a:extLst>
                  <a:ext uri="{0D108BD9-81ED-4DB2-BD59-A6C34878D82A}">
                    <a16:rowId xmlns:a16="http://schemas.microsoft.com/office/drawing/2014/main" val="2107148362"/>
                  </a:ext>
                </a:extLst>
              </a:tr>
              <a:tr h="370840">
                <a:tc>
                  <a:txBody>
                    <a:bodyPr/>
                    <a:lstStyle/>
                    <a:p>
                      <a:pPr lvl="0">
                        <a:buNone/>
                      </a:pPr>
                      <a:r>
                        <a:rPr lang="en-US"/>
                        <a:t>COLD</a:t>
                      </a:r>
                    </a:p>
                  </a:txBody>
                  <a:tcPr/>
                </a:tc>
                <a:tc>
                  <a:txBody>
                    <a:bodyPr/>
                    <a:lstStyle/>
                    <a:p>
                      <a:r>
                        <a:rPr lang="en-US"/>
                        <a:t>728</a:t>
                      </a:r>
                    </a:p>
                  </a:txBody>
                  <a:tcPr/>
                </a:tc>
                <a:tc>
                  <a:txBody>
                    <a:bodyPr/>
                    <a:lstStyle/>
                    <a:p>
                      <a:r>
                        <a:rPr lang="en-US"/>
                        <a:t>4</a:t>
                      </a:r>
                    </a:p>
                  </a:txBody>
                  <a:tcPr/>
                </a:tc>
                <a:tc>
                  <a:txBody>
                    <a:bodyPr/>
                    <a:lstStyle/>
                    <a:p>
                      <a:r>
                        <a:rPr lang="en-US"/>
                        <a:t>448</a:t>
                      </a:r>
                    </a:p>
                  </a:txBody>
                  <a:tcPr/>
                </a:tc>
                <a:tc>
                  <a:txBody>
                    <a:bodyPr/>
                    <a:lstStyle/>
                    <a:p>
                      <a:r>
                        <a:rPr lang="en-US"/>
                        <a:t>0.3830508</a:t>
                      </a:r>
                    </a:p>
                  </a:txBody>
                  <a:tcPr/>
                </a:tc>
                <a:extLst>
                  <a:ext uri="{0D108BD9-81ED-4DB2-BD59-A6C34878D82A}">
                    <a16:rowId xmlns:a16="http://schemas.microsoft.com/office/drawing/2014/main" val="738205706"/>
                  </a:ext>
                </a:extLst>
              </a:tr>
              <a:tr h="370840">
                <a:tc>
                  <a:txBody>
                    <a:bodyPr/>
                    <a:lstStyle/>
                    <a:p>
                      <a:pPr lvl="0">
                        <a:buNone/>
                      </a:pPr>
                      <a:r>
                        <a:rPr lang="en-US"/>
                        <a:t>HOT</a:t>
                      </a:r>
                    </a:p>
                  </a:txBody>
                  <a:tcPr/>
                </a:tc>
                <a:tc>
                  <a:txBody>
                    <a:bodyPr/>
                    <a:lstStyle/>
                    <a:p>
                      <a:r>
                        <a:rPr lang="en-US"/>
                        <a:t>6</a:t>
                      </a:r>
                    </a:p>
                  </a:txBody>
                  <a:tcPr/>
                </a:tc>
                <a:tc>
                  <a:txBody>
                    <a:bodyPr/>
                    <a:lstStyle/>
                    <a:p>
                      <a:r>
                        <a:rPr lang="en-US"/>
                        <a:t>1298</a:t>
                      </a:r>
                    </a:p>
                  </a:txBody>
                  <a:tcPr/>
                </a:tc>
                <a:tc>
                  <a:txBody>
                    <a:bodyPr/>
                    <a:lstStyle/>
                    <a:p>
                      <a:r>
                        <a:rPr lang="en-US"/>
                        <a:t>284</a:t>
                      </a:r>
                    </a:p>
                  </a:txBody>
                  <a:tcPr/>
                </a:tc>
                <a:tc>
                  <a:txBody>
                    <a:bodyPr/>
                    <a:lstStyle/>
                    <a:p>
                      <a:r>
                        <a:rPr lang="en-US"/>
                        <a:t>0.1836605</a:t>
                      </a:r>
                    </a:p>
                  </a:txBody>
                  <a:tcPr/>
                </a:tc>
                <a:extLst>
                  <a:ext uri="{0D108BD9-81ED-4DB2-BD59-A6C34878D82A}">
                    <a16:rowId xmlns:a16="http://schemas.microsoft.com/office/drawing/2014/main" val="2640046439"/>
                  </a:ext>
                </a:extLst>
              </a:tr>
              <a:tr h="370840">
                <a:tc>
                  <a:txBody>
                    <a:bodyPr/>
                    <a:lstStyle/>
                    <a:p>
                      <a:pPr lvl="0">
                        <a:buNone/>
                      </a:pPr>
                      <a:r>
                        <a:rPr lang="en-US"/>
                        <a:t>WARM</a:t>
                      </a:r>
                    </a:p>
                  </a:txBody>
                  <a:tcPr/>
                </a:tc>
                <a:tc>
                  <a:txBody>
                    <a:bodyPr/>
                    <a:lstStyle/>
                    <a:p>
                      <a:r>
                        <a:rPr lang="en-US"/>
                        <a:t>200</a:t>
                      </a:r>
                    </a:p>
                  </a:txBody>
                  <a:tcPr/>
                </a:tc>
                <a:tc>
                  <a:txBody>
                    <a:bodyPr/>
                    <a:lstStyle/>
                    <a:p>
                      <a:r>
                        <a:rPr lang="en-US"/>
                        <a:t>198</a:t>
                      </a:r>
                    </a:p>
                  </a:txBody>
                  <a:tcPr/>
                </a:tc>
                <a:tc>
                  <a:txBody>
                    <a:bodyPr/>
                    <a:lstStyle/>
                    <a:p>
                      <a:r>
                        <a:rPr lang="en-US"/>
                        <a:t>2491</a:t>
                      </a:r>
                    </a:p>
                  </a:txBody>
                  <a:tcPr/>
                </a:tc>
                <a:tc>
                  <a:txBody>
                    <a:bodyPr/>
                    <a:lstStyle/>
                    <a:p>
                      <a:r>
                        <a:rPr lang="en-US"/>
                        <a:t>0.1377639</a:t>
                      </a:r>
                    </a:p>
                  </a:txBody>
                  <a:tcPr/>
                </a:tc>
                <a:extLst>
                  <a:ext uri="{0D108BD9-81ED-4DB2-BD59-A6C34878D82A}">
                    <a16:rowId xmlns:a16="http://schemas.microsoft.com/office/drawing/2014/main" val="2283520951"/>
                  </a:ext>
                </a:extLst>
              </a:tr>
            </a:tbl>
          </a:graphicData>
        </a:graphic>
      </p:graphicFrame>
    </p:spTree>
    <p:extLst>
      <p:ext uri="{BB962C8B-B14F-4D97-AF65-F5344CB8AC3E}">
        <p14:creationId xmlns:p14="http://schemas.microsoft.com/office/powerpoint/2010/main" val="2383668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CC46-385F-4974-8D08-F9C2A987A9DB}"/>
              </a:ext>
            </a:extLst>
          </p:cNvPr>
          <p:cNvSpPr>
            <a:spLocks noGrp="1"/>
          </p:cNvSpPr>
          <p:nvPr>
            <p:ph type="title"/>
          </p:nvPr>
        </p:nvSpPr>
        <p:spPr/>
        <p:txBody>
          <a:bodyPr/>
          <a:lstStyle/>
          <a:p>
            <a:r>
              <a:rPr lang="en-US"/>
              <a:t>Song hotness </a:t>
            </a:r>
            <a:br>
              <a:rPr lang="en-US"/>
            </a:br>
            <a:r>
              <a:rPr lang="en-US"/>
              <a:t>hot – warm - cold</a:t>
            </a:r>
          </a:p>
        </p:txBody>
      </p:sp>
      <p:sp>
        <p:nvSpPr>
          <p:cNvPr id="3" name="Content Placeholder 2">
            <a:extLst>
              <a:ext uri="{FF2B5EF4-FFF2-40B4-BE49-F238E27FC236}">
                <a16:creationId xmlns:a16="http://schemas.microsoft.com/office/drawing/2014/main" id="{3976AAAD-8CDD-40A3-A02C-D067FD1B0710}"/>
              </a:ext>
            </a:extLst>
          </p:cNvPr>
          <p:cNvSpPr>
            <a:spLocks noGrp="1"/>
          </p:cNvSpPr>
          <p:nvPr>
            <p:ph idx="1"/>
          </p:nvPr>
        </p:nvSpPr>
        <p:spPr>
          <a:xfrm>
            <a:off x="685800" y="2194560"/>
            <a:ext cx="5683469" cy="2509419"/>
          </a:xfrm>
        </p:spPr>
        <p:txBody>
          <a:bodyPr vert="horz" lIns="91440" tIns="45720" rIns="91440" bIns="45720" rtlCol="0" anchor="t">
            <a:normAutofit fontScale="70000" lnSpcReduction="20000"/>
          </a:bodyPr>
          <a:lstStyle/>
          <a:p>
            <a:pPr marL="0" indent="0">
              <a:buNone/>
            </a:pPr>
            <a:r>
              <a:rPr lang="en-US">
                <a:ea typeface="+mn-lt"/>
                <a:cs typeface="+mn-lt"/>
              </a:rPr>
              <a:t>Call:</a:t>
            </a:r>
            <a:endParaRPr lang="en-US"/>
          </a:p>
          <a:p>
            <a:pPr marL="0" indent="0">
              <a:buNone/>
            </a:pPr>
            <a:r>
              <a:rPr lang="en-US">
                <a:ea typeface="+mn-lt"/>
                <a:cs typeface="+mn-lt"/>
              </a:rPr>
              <a:t> randomForest(cmbomusic5[,-13:-14],cmbomusic5[,14])</a:t>
            </a:r>
          </a:p>
          <a:p>
            <a:pPr marL="0" indent="0">
              <a:buNone/>
            </a:pPr>
            <a:r>
              <a:rPr lang="en-US">
                <a:ea typeface="+mn-lt"/>
                <a:cs typeface="+mn-lt"/>
              </a:rPr>
              <a:t>               Type of random forest: classification</a:t>
            </a:r>
            <a:endParaRPr lang="en-US"/>
          </a:p>
          <a:p>
            <a:pPr marL="0" indent="0">
              <a:buNone/>
            </a:pPr>
            <a:r>
              <a:rPr lang="en-US">
                <a:ea typeface="+mn-lt"/>
                <a:cs typeface="+mn-lt"/>
              </a:rPr>
              <a:t>                     Number of trees: 500</a:t>
            </a:r>
            <a:endParaRPr lang="en-US"/>
          </a:p>
          <a:p>
            <a:pPr marL="0" indent="0">
              <a:buNone/>
            </a:pPr>
            <a:r>
              <a:rPr lang="en-US">
                <a:ea typeface="+mn-lt"/>
                <a:cs typeface="+mn-lt"/>
              </a:rPr>
              <a:t>No. of variables tried at each split: 3</a:t>
            </a:r>
            <a:endParaRPr lang="en-US"/>
          </a:p>
          <a:p>
            <a:pPr marL="0" indent="0">
              <a:buNone/>
            </a:pPr>
            <a:endParaRPr lang="en-US"/>
          </a:p>
          <a:p>
            <a:pPr marL="0" indent="0">
              <a:buNone/>
            </a:pPr>
            <a:r>
              <a:rPr lang="en-US">
                <a:ea typeface="+mn-lt"/>
                <a:cs typeface="+mn-lt"/>
              </a:rPr>
              <a:t>        OOB estimate of  error rate: 46.49%</a:t>
            </a:r>
            <a:endParaRPr lang="en-US"/>
          </a:p>
          <a:p>
            <a:pPr marL="0" indent="0">
              <a:buNone/>
            </a:pPr>
            <a:r>
              <a:rPr lang="en-US">
                <a:ea typeface="+mn-lt"/>
                <a:cs typeface="+mn-lt"/>
              </a:rPr>
              <a:t>Confusion matrix:</a:t>
            </a:r>
            <a:endParaRPr lang="en-US"/>
          </a:p>
        </p:txBody>
      </p:sp>
      <p:graphicFrame>
        <p:nvGraphicFramePr>
          <p:cNvPr id="4" name="Table 4">
            <a:extLst>
              <a:ext uri="{FF2B5EF4-FFF2-40B4-BE49-F238E27FC236}">
                <a16:creationId xmlns:a16="http://schemas.microsoft.com/office/drawing/2014/main" id="{2C38B08E-77F8-476C-8CA0-42FF943E449F}"/>
              </a:ext>
            </a:extLst>
          </p:cNvPr>
          <p:cNvGraphicFramePr>
            <a:graphicFrameLocks noGrp="1"/>
          </p:cNvGraphicFramePr>
          <p:nvPr>
            <p:extLst>
              <p:ext uri="{D42A27DB-BD31-4B8C-83A1-F6EECF244321}">
                <p14:modId xmlns:p14="http://schemas.microsoft.com/office/powerpoint/2010/main" val="1995506088"/>
              </p:ext>
            </p:extLst>
          </p:nvPr>
        </p:nvGraphicFramePr>
        <p:xfrm>
          <a:off x="803631" y="4801864"/>
          <a:ext cx="8168635" cy="1483360"/>
        </p:xfrm>
        <a:graphic>
          <a:graphicData uri="http://schemas.openxmlformats.org/drawingml/2006/table">
            <a:tbl>
              <a:tblPr firstRow="1" bandRow="1">
                <a:tableStyleId>{5C22544A-7EE6-4342-B048-85BDC9FD1C3A}</a:tableStyleId>
              </a:tblPr>
              <a:tblGrid>
                <a:gridCol w="1633727">
                  <a:extLst>
                    <a:ext uri="{9D8B030D-6E8A-4147-A177-3AD203B41FA5}">
                      <a16:colId xmlns:a16="http://schemas.microsoft.com/office/drawing/2014/main" val="3185188015"/>
                    </a:ext>
                  </a:extLst>
                </a:gridCol>
                <a:gridCol w="1633727">
                  <a:extLst>
                    <a:ext uri="{9D8B030D-6E8A-4147-A177-3AD203B41FA5}">
                      <a16:colId xmlns:a16="http://schemas.microsoft.com/office/drawing/2014/main" val="648079809"/>
                    </a:ext>
                  </a:extLst>
                </a:gridCol>
                <a:gridCol w="1633727">
                  <a:extLst>
                    <a:ext uri="{9D8B030D-6E8A-4147-A177-3AD203B41FA5}">
                      <a16:colId xmlns:a16="http://schemas.microsoft.com/office/drawing/2014/main" val="4291435662"/>
                    </a:ext>
                  </a:extLst>
                </a:gridCol>
                <a:gridCol w="1633727">
                  <a:extLst>
                    <a:ext uri="{9D8B030D-6E8A-4147-A177-3AD203B41FA5}">
                      <a16:colId xmlns:a16="http://schemas.microsoft.com/office/drawing/2014/main" val="1535100594"/>
                    </a:ext>
                  </a:extLst>
                </a:gridCol>
                <a:gridCol w="1633727">
                  <a:extLst>
                    <a:ext uri="{9D8B030D-6E8A-4147-A177-3AD203B41FA5}">
                      <a16:colId xmlns:a16="http://schemas.microsoft.com/office/drawing/2014/main" val="3000178857"/>
                    </a:ext>
                  </a:extLst>
                </a:gridCol>
              </a:tblGrid>
              <a:tr h="370840">
                <a:tc>
                  <a:txBody>
                    <a:bodyPr/>
                    <a:lstStyle/>
                    <a:p>
                      <a:pPr lvl="0">
                        <a:buNone/>
                      </a:pPr>
                      <a:endParaRPr lang="en-US"/>
                    </a:p>
                  </a:txBody>
                  <a:tcPr/>
                </a:tc>
                <a:tc>
                  <a:txBody>
                    <a:bodyPr/>
                    <a:lstStyle/>
                    <a:p>
                      <a:pPr lvl="0">
                        <a:buNone/>
                      </a:pPr>
                      <a:r>
                        <a:rPr lang="en-US"/>
                        <a:t>COLD</a:t>
                      </a:r>
                    </a:p>
                  </a:txBody>
                  <a:tcPr/>
                </a:tc>
                <a:tc>
                  <a:txBody>
                    <a:bodyPr/>
                    <a:lstStyle/>
                    <a:p>
                      <a:r>
                        <a:rPr lang="en-US"/>
                        <a:t>HOT</a:t>
                      </a:r>
                    </a:p>
                  </a:txBody>
                  <a:tcPr/>
                </a:tc>
                <a:tc>
                  <a:txBody>
                    <a:bodyPr/>
                    <a:lstStyle/>
                    <a:p>
                      <a:pPr lvl="0">
                        <a:buNone/>
                      </a:pPr>
                      <a:r>
                        <a:rPr lang="en-US"/>
                        <a:t>WARM</a:t>
                      </a:r>
                    </a:p>
                  </a:txBody>
                  <a:tcPr/>
                </a:tc>
                <a:tc>
                  <a:txBody>
                    <a:bodyPr/>
                    <a:lstStyle/>
                    <a:p>
                      <a:r>
                        <a:rPr lang="en-US" err="1"/>
                        <a:t>class.error</a:t>
                      </a:r>
                    </a:p>
                  </a:txBody>
                  <a:tcPr/>
                </a:tc>
                <a:extLst>
                  <a:ext uri="{0D108BD9-81ED-4DB2-BD59-A6C34878D82A}">
                    <a16:rowId xmlns:a16="http://schemas.microsoft.com/office/drawing/2014/main" val="2107148362"/>
                  </a:ext>
                </a:extLst>
              </a:tr>
              <a:tr h="370840">
                <a:tc>
                  <a:txBody>
                    <a:bodyPr/>
                    <a:lstStyle/>
                    <a:p>
                      <a:pPr lvl="0">
                        <a:buNone/>
                      </a:pPr>
                      <a:r>
                        <a:rPr lang="en-US"/>
                        <a:t>COLD</a:t>
                      </a:r>
                    </a:p>
                  </a:txBody>
                  <a:tcPr/>
                </a:tc>
                <a:tc>
                  <a:txBody>
                    <a:bodyPr/>
                    <a:lstStyle/>
                    <a:p>
                      <a:r>
                        <a:rPr lang="en-US"/>
                        <a:t>392</a:t>
                      </a:r>
                    </a:p>
                  </a:txBody>
                  <a:tcPr/>
                </a:tc>
                <a:tc>
                  <a:txBody>
                    <a:bodyPr/>
                    <a:lstStyle/>
                    <a:p>
                      <a:pPr lvl="0">
                        <a:buNone/>
                      </a:pPr>
                      <a:r>
                        <a:rPr lang="en-US"/>
                        <a:t>22</a:t>
                      </a:r>
                    </a:p>
                  </a:txBody>
                  <a:tcPr/>
                </a:tc>
                <a:tc>
                  <a:txBody>
                    <a:bodyPr/>
                    <a:lstStyle/>
                    <a:p>
                      <a:r>
                        <a:rPr lang="en-US"/>
                        <a:t>293</a:t>
                      </a:r>
                    </a:p>
                  </a:txBody>
                  <a:tcPr/>
                </a:tc>
                <a:tc>
                  <a:txBody>
                    <a:bodyPr/>
                    <a:lstStyle/>
                    <a:p>
                      <a:r>
                        <a:rPr lang="en-US"/>
                        <a:t>0.3830508</a:t>
                      </a:r>
                    </a:p>
                  </a:txBody>
                  <a:tcPr/>
                </a:tc>
                <a:extLst>
                  <a:ext uri="{0D108BD9-81ED-4DB2-BD59-A6C34878D82A}">
                    <a16:rowId xmlns:a16="http://schemas.microsoft.com/office/drawing/2014/main" val="738205706"/>
                  </a:ext>
                </a:extLst>
              </a:tr>
              <a:tr h="370840">
                <a:tc>
                  <a:txBody>
                    <a:bodyPr/>
                    <a:lstStyle/>
                    <a:p>
                      <a:pPr lvl="0">
                        <a:buNone/>
                      </a:pPr>
                      <a:r>
                        <a:rPr lang="en-US"/>
                        <a:t>HOT</a:t>
                      </a:r>
                    </a:p>
                  </a:txBody>
                  <a:tcPr/>
                </a:tc>
                <a:tc>
                  <a:txBody>
                    <a:bodyPr/>
                    <a:lstStyle/>
                    <a:p>
                      <a:r>
                        <a:rPr lang="en-US"/>
                        <a:t>44</a:t>
                      </a:r>
                    </a:p>
                  </a:txBody>
                  <a:tcPr/>
                </a:tc>
                <a:tc>
                  <a:txBody>
                    <a:bodyPr/>
                    <a:lstStyle/>
                    <a:p>
                      <a:r>
                        <a:rPr lang="en-US"/>
                        <a:t>169</a:t>
                      </a:r>
                    </a:p>
                  </a:txBody>
                  <a:tcPr/>
                </a:tc>
                <a:tc>
                  <a:txBody>
                    <a:bodyPr/>
                    <a:lstStyle/>
                    <a:p>
                      <a:r>
                        <a:rPr lang="en-US"/>
                        <a:t>233</a:t>
                      </a:r>
                    </a:p>
                  </a:txBody>
                  <a:tcPr/>
                </a:tc>
                <a:tc>
                  <a:txBody>
                    <a:bodyPr/>
                    <a:lstStyle/>
                    <a:p>
                      <a:r>
                        <a:rPr lang="en-US"/>
                        <a:t>0.1836605</a:t>
                      </a:r>
                    </a:p>
                  </a:txBody>
                  <a:tcPr/>
                </a:tc>
                <a:extLst>
                  <a:ext uri="{0D108BD9-81ED-4DB2-BD59-A6C34878D82A}">
                    <a16:rowId xmlns:a16="http://schemas.microsoft.com/office/drawing/2014/main" val="2640046439"/>
                  </a:ext>
                </a:extLst>
              </a:tr>
              <a:tr h="370840">
                <a:tc>
                  <a:txBody>
                    <a:bodyPr/>
                    <a:lstStyle/>
                    <a:p>
                      <a:pPr lvl="0">
                        <a:buNone/>
                      </a:pPr>
                      <a:r>
                        <a:rPr lang="en-US"/>
                        <a:t>WARM</a:t>
                      </a:r>
                    </a:p>
                  </a:txBody>
                  <a:tcPr/>
                </a:tc>
                <a:tc>
                  <a:txBody>
                    <a:bodyPr/>
                    <a:lstStyle/>
                    <a:p>
                      <a:r>
                        <a:rPr lang="en-US"/>
                        <a:t>248</a:t>
                      </a:r>
                    </a:p>
                  </a:txBody>
                  <a:tcPr/>
                </a:tc>
                <a:tc>
                  <a:txBody>
                    <a:bodyPr/>
                    <a:lstStyle/>
                    <a:p>
                      <a:r>
                        <a:rPr lang="en-US"/>
                        <a:t>107</a:t>
                      </a:r>
                    </a:p>
                  </a:txBody>
                  <a:tcPr/>
                </a:tc>
                <a:tc>
                  <a:txBody>
                    <a:bodyPr/>
                    <a:lstStyle/>
                    <a:p>
                      <a:r>
                        <a:rPr lang="en-US"/>
                        <a:t>535</a:t>
                      </a:r>
                    </a:p>
                  </a:txBody>
                  <a:tcPr/>
                </a:tc>
                <a:tc>
                  <a:txBody>
                    <a:bodyPr/>
                    <a:lstStyle/>
                    <a:p>
                      <a:r>
                        <a:rPr lang="en-US"/>
                        <a:t>0.1377639</a:t>
                      </a:r>
                    </a:p>
                  </a:txBody>
                  <a:tcPr/>
                </a:tc>
                <a:extLst>
                  <a:ext uri="{0D108BD9-81ED-4DB2-BD59-A6C34878D82A}">
                    <a16:rowId xmlns:a16="http://schemas.microsoft.com/office/drawing/2014/main" val="2283520951"/>
                  </a:ext>
                </a:extLst>
              </a:tr>
            </a:tbl>
          </a:graphicData>
        </a:graphic>
      </p:graphicFrame>
    </p:spTree>
    <p:extLst>
      <p:ext uri="{BB962C8B-B14F-4D97-AF65-F5344CB8AC3E}">
        <p14:creationId xmlns:p14="http://schemas.microsoft.com/office/powerpoint/2010/main" val="963032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picture containing photo, different, many, bunch&#10;&#10;Description automatically generated">
            <a:extLst>
              <a:ext uri="{FF2B5EF4-FFF2-40B4-BE49-F238E27FC236}">
                <a16:creationId xmlns:a16="http://schemas.microsoft.com/office/drawing/2014/main" id="{1C419383-15CB-4A5A-B289-0BBC418B543B}"/>
              </a:ext>
            </a:extLst>
          </p:cNvPr>
          <p:cNvPicPr>
            <a:picLocks noGrp="1" noChangeAspect="1"/>
          </p:cNvPicPr>
          <p:nvPr>
            <p:ph idx="1"/>
          </p:nvPr>
        </p:nvPicPr>
        <p:blipFill>
          <a:blip r:embed="rId3"/>
          <a:stretch>
            <a:fillRect/>
          </a:stretch>
        </p:blipFill>
        <p:spPr>
          <a:xfrm>
            <a:off x="0" y="0"/>
            <a:ext cx="12101209" cy="6858000"/>
          </a:xfrm>
        </p:spPr>
      </p:pic>
    </p:spTree>
    <p:extLst>
      <p:ext uri="{BB962C8B-B14F-4D97-AF65-F5344CB8AC3E}">
        <p14:creationId xmlns:p14="http://schemas.microsoft.com/office/powerpoint/2010/main" val="697472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8F3C-C69D-4CDC-BFE9-82EBE05FCB23}"/>
              </a:ext>
            </a:extLst>
          </p:cNvPr>
          <p:cNvSpPr>
            <a:spLocks noGrp="1"/>
          </p:cNvSpPr>
          <p:nvPr>
            <p:ph type="title"/>
          </p:nvPr>
        </p:nvSpPr>
        <p:spPr>
          <a:xfrm>
            <a:off x="2245149" y="386499"/>
            <a:ext cx="9076441" cy="1680329"/>
          </a:xfrm>
        </p:spPr>
        <p:txBody>
          <a:bodyPr/>
          <a:lstStyle/>
          <a:p>
            <a:r>
              <a:rPr lang="en-US"/>
              <a:t>OVERVIEW</a:t>
            </a:r>
          </a:p>
        </p:txBody>
      </p:sp>
      <p:sp>
        <p:nvSpPr>
          <p:cNvPr id="3" name="Content Placeholder 2">
            <a:extLst>
              <a:ext uri="{FF2B5EF4-FFF2-40B4-BE49-F238E27FC236}">
                <a16:creationId xmlns:a16="http://schemas.microsoft.com/office/drawing/2014/main" id="{7B3D3D40-4B6B-45F5-8D78-CF6A7912C6C4}"/>
              </a:ext>
            </a:extLst>
          </p:cNvPr>
          <p:cNvSpPr>
            <a:spLocks noGrp="1"/>
          </p:cNvSpPr>
          <p:nvPr>
            <p:ph idx="1"/>
          </p:nvPr>
        </p:nvSpPr>
        <p:spPr>
          <a:xfrm>
            <a:off x="4488147" y="2194560"/>
            <a:ext cx="7219336" cy="4024125"/>
          </a:xfrm>
        </p:spPr>
        <p:txBody>
          <a:bodyPr vert="horz" lIns="91440" tIns="45720" rIns="91440" bIns="45720" rtlCol="0" anchor="t">
            <a:normAutofit/>
          </a:bodyPr>
          <a:lstStyle/>
          <a:p>
            <a:r>
              <a:rPr lang="en-US" sz="2000">
                <a:ea typeface="+mn-lt"/>
                <a:cs typeface="+mn-lt"/>
              </a:rPr>
              <a:t>The purpose of this project is to analyze the Million Song Database to predict "Hot-Warm-Cold" artists and songs based on attributes such as familiarity, artist location, loudness, terms used, and other variables.  </a:t>
            </a:r>
            <a:br>
              <a:rPr lang="en-US" sz="2000">
                <a:ea typeface="+mn-lt"/>
                <a:cs typeface="+mn-lt"/>
              </a:rPr>
            </a:br>
            <a:endParaRPr lang="en-US" sz="2000">
              <a:ea typeface="+mn-lt"/>
              <a:cs typeface="+mn-lt"/>
            </a:endParaRPr>
          </a:p>
          <a:p>
            <a:r>
              <a:rPr lang="en-US" sz="2000">
                <a:ea typeface="+mn-lt"/>
                <a:cs typeface="+mn-lt"/>
              </a:rPr>
              <a:t>The analysis was done using R software on a 10,000 track subset of the data and our model was able to predict ratings of "Hot-Warm-Cold“ for artists with ~80% accuracy and songs with ~50% accuracy.</a:t>
            </a:r>
            <a:endParaRPr lang="en-US" sz="2000"/>
          </a:p>
          <a:p>
            <a:endParaRPr lang="en-US"/>
          </a:p>
        </p:txBody>
      </p:sp>
      <p:pic>
        <p:nvPicPr>
          <p:cNvPr id="4" name="Picture 4" descr="A close up of a sign&#10;&#10;Description generated with high confidence">
            <a:extLst>
              <a:ext uri="{FF2B5EF4-FFF2-40B4-BE49-F238E27FC236}">
                <a16:creationId xmlns:a16="http://schemas.microsoft.com/office/drawing/2014/main" id="{3CC65DFA-06B4-4F99-969C-7059B7859E99}"/>
              </a:ext>
            </a:extLst>
          </p:cNvPr>
          <p:cNvPicPr>
            <a:picLocks noChangeAspect="1"/>
          </p:cNvPicPr>
          <p:nvPr/>
        </p:nvPicPr>
        <p:blipFill>
          <a:blip r:embed="rId3"/>
          <a:stretch>
            <a:fillRect/>
          </a:stretch>
        </p:blipFill>
        <p:spPr>
          <a:xfrm>
            <a:off x="267882" y="2002853"/>
            <a:ext cx="3959941" cy="2460394"/>
          </a:xfrm>
          <a:prstGeom prst="rect">
            <a:avLst/>
          </a:prstGeom>
        </p:spPr>
      </p:pic>
    </p:spTree>
    <p:extLst>
      <p:ext uri="{BB962C8B-B14F-4D97-AF65-F5344CB8AC3E}">
        <p14:creationId xmlns:p14="http://schemas.microsoft.com/office/powerpoint/2010/main" val="2669420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4">
            <a:extLst>
              <a:ext uri="{FF2B5EF4-FFF2-40B4-BE49-F238E27FC236}">
                <a16:creationId xmlns:a16="http://schemas.microsoft.com/office/drawing/2014/main" id="{4F13C8AF-4FE2-0A4A-92FA-F1F6FA0485F8}"/>
              </a:ext>
            </a:extLst>
          </p:cNvPr>
          <p:cNvPicPr>
            <a:picLocks noChangeAspect="1"/>
          </p:cNvPicPr>
          <p:nvPr/>
        </p:nvPicPr>
        <p:blipFill rotWithShape="1">
          <a:blip r:embed="rId2">
            <a:alphaModFix amt="30000"/>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A34CAA9C-AA97-6544-9507-C1DE89200970}"/>
              </a:ext>
            </a:extLst>
          </p:cNvPr>
          <p:cNvSpPr>
            <a:spLocks noGrp="1"/>
          </p:cNvSpPr>
          <p:nvPr>
            <p:ph type="title"/>
          </p:nvPr>
        </p:nvSpPr>
        <p:spPr>
          <a:xfrm>
            <a:off x="2895600" y="764373"/>
            <a:ext cx="8610600" cy="1293028"/>
          </a:xfrm>
        </p:spPr>
        <p:txBody>
          <a:bodyPr>
            <a:normAutofit/>
          </a:bodyPr>
          <a:lstStyle/>
          <a:p>
            <a:r>
              <a:rPr lang="en-US"/>
              <a:t>data</a:t>
            </a:r>
          </a:p>
        </p:txBody>
      </p:sp>
    </p:spTree>
    <p:extLst>
      <p:ext uri="{BB962C8B-B14F-4D97-AF65-F5344CB8AC3E}">
        <p14:creationId xmlns:p14="http://schemas.microsoft.com/office/powerpoint/2010/main" val="41964559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text on a white background&#10;&#10;Description automatically generated">
            <a:extLst>
              <a:ext uri="{FF2B5EF4-FFF2-40B4-BE49-F238E27FC236}">
                <a16:creationId xmlns:a16="http://schemas.microsoft.com/office/drawing/2014/main" id="{644366D1-6E36-184E-BFB2-F96EBCE8D37A}"/>
              </a:ext>
            </a:extLst>
          </p:cNvPr>
          <p:cNvPicPr>
            <a:picLocks noChangeAspect="1"/>
          </p:cNvPicPr>
          <p:nvPr/>
        </p:nvPicPr>
        <p:blipFill>
          <a:blip r:embed="rId3"/>
          <a:stretch>
            <a:fillRect/>
          </a:stretch>
        </p:blipFill>
        <p:spPr>
          <a:xfrm>
            <a:off x="6701481" y="2514971"/>
            <a:ext cx="4875320" cy="4055762"/>
          </a:xfrm>
          <a:prstGeom prst="rect">
            <a:avLst/>
          </a:prstGeom>
        </p:spPr>
      </p:pic>
      <p:sp>
        <p:nvSpPr>
          <p:cNvPr id="2" name="Title 1">
            <a:extLst>
              <a:ext uri="{FF2B5EF4-FFF2-40B4-BE49-F238E27FC236}">
                <a16:creationId xmlns:a16="http://schemas.microsoft.com/office/drawing/2014/main" id="{35B3D94F-AA7C-3B48-B0D0-7332B087F89F}"/>
              </a:ext>
            </a:extLst>
          </p:cNvPr>
          <p:cNvSpPr>
            <a:spLocks noGrp="1"/>
          </p:cNvSpPr>
          <p:nvPr>
            <p:ph type="title"/>
          </p:nvPr>
        </p:nvSpPr>
        <p:spPr>
          <a:xfrm>
            <a:off x="832499" y="-198783"/>
            <a:ext cx="8610600" cy="1293028"/>
          </a:xfrm>
        </p:spPr>
        <p:txBody>
          <a:bodyPr/>
          <a:lstStyle/>
          <a:p>
            <a:r>
              <a:rPr lang="en-US"/>
              <a:t>Data</a:t>
            </a:r>
          </a:p>
        </p:txBody>
      </p:sp>
      <p:pic>
        <p:nvPicPr>
          <p:cNvPr id="8" name="Picture 7" descr="A screenshot of a cell phone&#10;&#10;Description automatically generated">
            <a:extLst>
              <a:ext uri="{FF2B5EF4-FFF2-40B4-BE49-F238E27FC236}">
                <a16:creationId xmlns:a16="http://schemas.microsoft.com/office/drawing/2014/main" id="{97379B76-F4B5-3641-A892-1DAC4B655FA1}"/>
              </a:ext>
            </a:extLst>
          </p:cNvPr>
          <p:cNvPicPr>
            <a:picLocks noChangeAspect="1"/>
          </p:cNvPicPr>
          <p:nvPr/>
        </p:nvPicPr>
        <p:blipFill>
          <a:blip r:embed="rId4"/>
          <a:stretch>
            <a:fillRect/>
          </a:stretch>
        </p:blipFill>
        <p:spPr>
          <a:xfrm>
            <a:off x="6701481" y="961355"/>
            <a:ext cx="4843849" cy="1675076"/>
          </a:xfrm>
          <a:prstGeom prst="rect">
            <a:avLst/>
          </a:prstGeom>
        </p:spPr>
      </p:pic>
      <p:sp>
        <p:nvSpPr>
          <p:cNvPr id="5" name="Content Placeholder 4">
            <a:extLst>
              <a:ext uri="{FF2B5EF4-FFF2-40B4-BE49-F238E27FC236}">
                <a16:creationId xmlns:a16="http://schemas.microsoft.com/office/drawing/2014/main" id="{AD73393B-1122-440A-A767-ECECCB430552}"/>
              </a:ext>
            </a:extLst>
          </p:cNvPr>
          <p:cNvSpPr>
            <a:spLocks noGrp="1"/>
          </p:cNvSpPr>
          <p:nvPr>
            <p:ph idx="1"/>
          </p:nvPr>
        </p:nvSpPr>
        <p:spPr>
          <a:xfrm>
            <a:off x="149679" y="1276557"/>
            <a:ext cx="6551802" cy="4612822"/>
          </a:xfrm>
        </p:spPr>
        <p:txBody>
          <a:bodyPr>
            <a:normAutofit/>
          </a:bodyPr>
          <a:lstStyle/>
          <a:p>
            <a:endParaRPr lang="en-US"/>
          </a:p>
          <a:p>
            <a:r>
              <a:rPr lang="en-US" b="1"/>
              <a:t>Song Dataset</a:t>
            </a:r>
          </a:p>
          <a:p>
            <a:pPr lvl="1"/>
            <a:r>
              <a:rPr lang="en-US"/>
              <a:t>As the original Million Song Dataset (MSD) is incredibly large (~280GB), we based this analysis on a subset of 10,000 songs (1.8GB) for ease of data parsing, manipulation and modeling. The dataset was downloaded from </a:t>
            </a:r>
            <a:r>
              <a:rPr lang="en-US" u="sng">
                <a:hlinkClick r:id="rId5"/>
              </a:rPr>
              <a:t>CORGIS</a:t>
            </a:r>
            <a:r>
              <a:rPr lang="en-US"/>
              <a:t>.</a:t>
            </a:r>
            <a:br>
              <a:rPr lang="en-US"/>
            </a:br>
            <a:endParaRPr lang="en-US"/>
          </a:p>
          <a:p>
            <a:r>
              <a:rPr lang="en-US" b="1"/>
              <a:t>Artist Dataset</a:t>
            </a:r>
          </a:p>
          <a:p>
            <a:pPr lvl="1"/>
            <a:r>
              <a:rPr lang="en-US"/>
              <a:t>The dataset contains 36 variables and 9,996 observations. The table below identifies the various fields and provides a description for each as defined by </a:t>
            </a:r>
            <a:r>
              <a:rPr lang="en-US" u="sng">
                <a:hlinkClick r:id="rId6"/>
              </a:rPr>
              <a:t>millionsongdataset.com</a:t>
            </a:r>
            <a:r>
              <a:rPr lang="en-US"/>
              <a:t>.</a:t>
            </a:r>
          </a:p>
          <a:p>
            <a:endParaRPr lang="en-US"/>
          </a:p>
        </p:txBody>
      </p:sp>
    </p:spTree>
    <p:extLst>
      <p:ext uri="{BB962C8B-B14F-4D97-AF65-F5344CB8AC3E}">
        <p14:creationId xmlns:p14="http://schemas.microsoft.com/office/powerpoint/2010/main" val="4251235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93F989A-9561-47E2-871E-7EC26857F5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D36A04D-A279-4826-A936-62EC4B917D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D6528DB-3AE8-6C46-8CB3-08CB60F60B56}"/>
              </a:ext>
            </a:extLst>
          </p:cNvPr>
          <p:cNvSpPr>
            <a:spLocks noGrp="1"/>
          </p:cNvSpPr>
          <p:nvPr>
            <p:ph type="title"/>
          </p:nvPr>
        </p:nvSpPr>
        <p:spPr>
          <a:xfrm>
            <a:off x="772885" y="575687"/>
            <a:ext cx="11304740" cy="1293028"/>
          </a:xfrm>
        </p:spPr>
        <p:txBody>
          <a:bodyPr>
            <a:normAutofit/>
          </a:bodyPr>
          <a:lstStyle/>
          <a:p>
            <a:r>
              <a:rPr lang="en-US" sz="3200"/>
              <a:t>MILLION SONGS DATASET: </a:t>
            </a:r>
            <a:br>
              <a:rPr lang="en-US" sz="3200"/>
            </a:br>
            <a:r>
              <a:rPr lang="en-US" sz="3200"/>
              <a:t>PREDICTING SONG/TRACK POPULARITY</a:t>
            </a:r>
          </a:p>
        </p:txBody>
      </p:sp>
      <p:sp>
        <p:nvSpPr>
          <p:cNvPr id="3" name="Content Placeholder 2">
            <a:extLst>
              <a:ext uri="{FF2B5EF4-FFF2-40B4-BE49-F238E27FC236}">
                <a16:creationId xmlns:a16="http://schemas.microsoft.com/office/drawing/2014/main" id="{E487EDED-9E01-9F41-9BC1-621F18C15960}"/>
              </a:ext>
            </a:extLst>
          </p:cNvPr>
          <p:cNvSpPr>
            <a:spLocks noGrp="1"/>
          </p:cNvSpPr>
          <p:nvPr>
            <p:ph idx="1"/>
          </p:nvPr>
        </p:nvSpPr>
        <p:spPr>
          <a:xfrm>
            <a:off x="685800" y="2194560"/>
            <a:ext cx="6848854" cy="4024125"/>
          </a:xfrm>
        </p:spPr>
        <p:txBody>
          <a:bodyPr vert="horz" lIns="91440" tIns="45720" rIns="91440" bIns="45720" rtlCol="0" anchor="t">
            <a:normAutofit/>
          </a:bodyPr>
          <a:lstStyle/>
          <a:p>
            <a:pPr marL="0" indent="0">
              <a:buNone/>
            </a:pPr>
            <a:r>
              <a:rPr lang="en-US" sz="2600" b="1"/>
              <a:t>Goals:</a:t>
            </a:r>
          </a:p>
          <a:p>
            <a:r>
              <a:rPr lang="en-US" sz="2400"/>
              <a:t>To Predict: whether an artist or song will be "popular" or not</a:t>
            </a:r>
            <a:br>
              <a:rPr lang="en-US" sz="2400"/>
            </a:br>
            <a:endParaRPr lang="en-US" sz="2400"/>
          </a:p>
          <a:p>
            <a:r>
              <a:rPr lang="en-US" sz="2400"/>
              <a:t>To Answer: What factors make an artist/song "popular"?</a:t>
            </a:r>
            <a:br>
              <a:rPr lang="en-US" sz="2400"/>
            </a:br>
            <a:endParaRPr lang="en-US" sz="2400"/>
          </a:p>
          <a:p>
            <a:r>
              <a:rPr lang="en-US" sz="2400"/>
              <a:t>Categorical labels: 3 or 5 levels of popularity</a:t>
            </a:r>
          </a:p>
        </p:txBody>
      </p:sp>
      <p:pic>
        <p:nvPicPr>
          <p:cNvPr id="4" name="Picture 4">
            <a:extLst>
              <a:ext uri="{FF2B5EF4-FFF2-40B4-BE49-F238E27FC236}">
                <a16:creationId xmlns:a16="http://schemas.microsoft.com/office/drawing/2014/main" id="{776F7568-D777-4CB2-A968-3236240E0D06}"/>
              </a:ext>
            </a:extLst>
          </p:cNvPr>
          <p:cNvPicPr>
            <a:picLocks noChangeAspect="1"/>
          </p:cNvPicPr>
          <p:nvPr/>
        </p:nvPicPr>
        <p:blipFill>
          <a:blip r:embed="rId4"/>
          <a:stretch>
            <a:fillRect/>
          </a:stretch>
        </p:blipFill>
        <p:spPr>
          <a:xfrm>
            <a:off x="8247883" y="1830252"/>
            <a:ext cx="3373125" cy="2189360"/>
          </a:xfrm>
          <a:prstGeom prst="rect">
            <a:avLst/>
          </a:prstGeom>
        </p:spPr>
      </p:pic>
      <p:pic>
        <p:nvPicPr>
          <p:cNvPr id="17" name="Picture 17" descr="A screenshot of a cell phone&#10;&#10;Description generated with very high confidence">
            <a:extLst>
              <a:ext uri="{FF2B5EF4-FFF2-40B4-BE49-F238E27FC236}">
                <a16:creationId xmlns:a16="http://schemas.microsoft.com/office/drawing/2014/main" id="{84DAA2DC-ABFD-478B-BDB7-32A5536B0CBD}"/>
              </a:ext>
            </a:extLst>
          </p:cNvPr>
          <p:cNvPicPr>
            <a:picLocks noChangeAspect="1"/>
          </p:cNvPicPr>
          <p:nvPr/>
        </p:nvPicPr>
        <p:blipFill>
          <a:blip r:embed="rId5"/>
          <a:stretch>
            <a:fillRect/>
          </a:stretch>
        </p:blipFill>
        <p:spPr>
          <a:xfrm>
            <a:off x="8323943" y="4152901"/>
            <a:ext cx="3214914" cy="2507343"/>
          </a:xfrm>
          <a:prstGeom prst="rect">
            <a:avLst/>
          </a:prstGeom>
        </p:spPr>
      </p:pic>
    </p:spTree>
    <p:extLst>
      <p:ext uri="{BB962C8B-B14F-4D97-AF65-F5344CB8AC3E}">
        <p14:creationId xmlns:p14="http://schemas.microsoft.com/office/powerpoint/2010/main" val="2738854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650E-4B10-41A6-B63F-A0EA3D7F400F}"/>
              </a:ext>
            </a:extLst>
          </p:cNvPr>
          <p:cNvSpPr>
            <a:spLocks noGrp="1"/>
          </p:cNvSpPr>
          <p:nvPr>
            <p:ph type="title"/>
          </p:nvPr>
        </p:nvSpPr>
        <p:spPr>
          <a:xfrm>
            <a:off x="3431205" y="555737"/>
            <a:ext cx="8610600" cy="1293028"/>
          </a:xfrm>
        </p:spPr>
        <p:txBody>
          <a:bodyPr/>
          <a:lstStyle/>
          <a:p>
            <a:r>
              <a:rPr lang="en-US"/>
              <a:t>Methodology</a:t>
            </a:r>
            <a:br>
              <a:rPr lang="en-US"/>
            </a:br>
            <a:endParaRPr lang="en-US"/>
          </a:p>
        </p:txBody>
      </p:sp>
      <p:sp>
        <p:nvSpPr>
          <p:cNvPr id="4" name="Content Placeholder 2">
            <a:extLst>
              <a:ext uri="{FF2B5EF4-FFF2-40B4-BE49-F238E27FC236}">
                <a16:creationId xmlns:a16="http://schemas.microsoft.com/office/drawing/2014/main" id="{576AD70C-C652-46D1-8044-8262FDF2C8B8}"/>
              </a:ext>
            </a:extLst>
          </p:cNvPr>
          <p:cNvSpPr txBox="1">
            <a:spLocks noGrp="1"/>
          </p:cNvSpPr>
          <p:nvPr>
            <p:ph idx="1"/>
          </p:nvPr>
        </p:nvSpPr>
        <p:spPr>
          <a:xfrm>
            <a:off x="304332" y="1507790"/>
            <a:ext cx="5692920" cy="505297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220000"/>
              </a:lnSpc>
            </a:pPr>
            <a:r>
              <a:rPr lang="en-US" sz="1600" dirty="0">
                <a:ea typeface="+mn-lt"/>
                <a:cs typeface="+mn-lt"/>
              </a:rPr>
              <a:t>Assign Categorical Artist &amp; Song Popularity Levels:</a:t>
            </a:r>
            <a:endParaRPr lang="en-US" sz="1600" dirty="0"/>
          </a:p>
          <a:p>
            <a:pPr lvl="1"/>
            <a:r>
              <a:rPr lang="en-US" sz="1600" u="sng" dirty="0">
                <a:ea typeface="+mn-lt"/>
                <a:cs typeface="+mn-lt"/>
              </a:rPr>
              <a:t>3 Levels</a:t>
            </a:r>
          </a:p>
          <a:p>
            <a:pPr lvl="2"/>
            <a:r>
              <a:rPr lang="en-US" sz="1600" dirty="0">
                <a:ea typeface="+mn-lt"/>
                <a:cs typeface="+mn-lt"/>
              </a:rPr>
              <a:t>Hot (&gt;.4590)</a:t>
            </a:r>
          </a:p>
          <a:p>
            <a:pPr lvl="2"/>
            <a:r>
              <a:rPr lang="en-US" sz="1600" dirty="0">
                <a:ea typeface="+mn-lt"/>
                <a:cs typeface="+mn-lt"/>
              </a:rPr>
              <a:t>Warm (&lt;.4590 and &gt;.3357)</a:t>
            </a:r>
          </a:p>
          <a:p>
            <a:pPr lvl="2"/>
            <a:r>
              <a:rPr lang="en-US" sz="1600" dirty="0">
                <a:ea typeface="+mn-lt"/>
                <a:cs typeface="+mn-lt"/>
              </a:rPr>
              <a:t>Cold (&lt;.3357)</a:t>
            </a:r>
          </a:p>
          <a:p>
            <a:pPr lvl="1"/>
            <a:r>
              <a:rPr lang="en-US" sz="1600" u="sng" dirty="0">
                <a:ea typeface="+mn-lt"/>
                <a:cs typeface="+mn-lt"/>
              </a:rPr>
              <a:t>5 Levels</a:t>
            </a:r>
          </a:p>
          <a:p>
            <a:pPr lvl="2"/>
            <a:r>
              <a:rPr lang="en-US" sz="1600" dirty="0">
                <a:ea typeface="+mn-lt"/>
                <a:cs typeface="+mn-lt"/>
              </a:rPr>
              <a:t>Hot: &gt;95% Percentile (~0.6012)</a:t>
            </a:r>
          </a:p>
          <a:p>
            <a:pPr lvl="2"/>
            <a:r>
              <a:rPr lang="en-US" sz="1600" dirty="0">
                <a:ea typeface="+mn-lt"/>
                <a:cs typeface="+mn-lt"/>
              </a:rPr>
              <a:t>Warm: &gt;75% Percentile (~0.4539)</a:t>
            </a:r>
          </a:p>
          <a:p>
            <a:pPr lvl="2"/>
            <a:r>
              <a:rPr lang="en-US" sz="1600" dirty="0">
                <a:ea typeface="+mn-lt"/>
                <a:cs typeface="+mn-lt"/>
              </a:rPr>
              <a:t>Tepid: &gt;50% Percentile (~0.3807)</a:t>
            </a:r>
          </a:p>
          <a:p>
            <a:pPr lvl="2"/>
            <a:r>
              <a:rPr lang="en-US" sz="1600" dirty="0">
                <a:ea typeface="+mn-lt"/>
                <a:cs typeface="+mn-lt"/>
              </a:rPr>
              <a:t>Cool: &gt;25% Percentile (~0.3253)</a:t>
            </a:r>
          </a:p>
          <a:p>
            <a:pPr lvl="2"/>
            <a:r>
              <a:rPr lang="en-US" sz="1600" dirty="0">
                <a:ea typeface="+mn-lt"/>
                <a:cs typeface="+mn-lt"/>
              </a:rPr>
              <a:t>Frigid: &lt;25% Percentile (~0.3253)</a:t>
            </a:r>
          </a:p>
          <a:p>
            <a:pPr>
              <a:lnSpc>
                <a:spcPct val="220000"/>
              </a:lnSpc>
            </a:pPr>
            <a:r>
              <a:rPr lang="en-US" sz="1600" dirty="0">
                <a:ea typeface="+mn-lt"/>
                <a:cs typeface="+mn-lt"/>
              </a:rPr>
              <a:t>Utilized two models to predict artist/song popularity:</a:t>
            </a:r>
            <a:endParaRPr lang="en-US" sz="1600" dirty="0"/>
          </a:p>
          <a:p>
            <a:pPr lvl="1">
              <a:lnSpc>
                <a:spcPct val="110000"/>
              </a:lnSpc>
            </a:pPr>
            <a:r>
              <a:rPr lang="en-US" sz="1400" dirty="0">
                <a:ea typeface="+mn-lt"/>
                <a:cs typeface="+mn-lt"/>
              </a:rPr>
              <a:t>Linear Regression</a:t>
            </a:r>
          </a:p>
          <a:p>
            <a:pPr lvl="1">
              <a:lnSpc>
                <a:spcPct val="110000"/>
              </a:lnSpc>
            </a:pPr>
            <a:r>
              <a:rPr lang="en-US" sz="1400" dirty="0">
                <a:ea typeface="+mn-lt"/>
                <a:cs typeface="+mn-lt"/>
              </a:rPr>
              <a:t>Random Forest</a:t>
            </a:r>
          </a:p>
          <a:p>
            <a:pPr marL="457200" lvl="1" indent="0">
              <a:lnSpc>
                <a:spcPct val="110000"/>
              </a:lnSpc>
              <a:buNone/>
            </a:pPr>
            <a:endParaRPr lang="en-US" sz="1400"/>
          </a:p>
        </p:txBody>
      </p:sp>
      <p:sp>
        <p:nvSpPr>
          <p:cNvPr id="5" name="Content Placeholder 2">
            <a:extLst>
              <a:ext uri="{FF2B5EF4-FFF2-40B4-BE49-F238E27FC236}">
                <a16:creationId xmlns:a16="http://schemas.microsoft.com/office/drawing/2014/main" id="{75AE91A2-10D0-4574-998B-8ECEC4C82521}"/>
              </a:ext>
            </a:extLst>
          </p:cNvPr>
          <p:cNvSpPr>
            <a:spLocks noGrp="1"/>
          </p:cNvSpPr>
          <p:nvPr/>
        </p:nvSpPr>
        <p:spPr>
          <a:xfrm>
            <a:off x="6487885" y="1848444"/>
            <a:ext cx="5619171" cy="471382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a:t>Results</a:t>
            </a:r>
            <a:r>
              <a:rPr lang="en-US" b="1"/>
              <a:t>:</a:t>
            </a: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sz="2400" b="1"/>
              <a:t>Best Variables for Predicting Popularity:</a:t>
            </a:r>
          </a:p>
          <a:p>
            <a:r>
              <a:rPr lang="en-US"/>
              <a:t>Artists – Familiarity</a:t>
            </a:r>
          </a:p>
          <a:p>
            <a:r>
              <a:rPr lang="en-US"/>
              <a:t>Songs </a:t>
            </a:r>
            <a:r>
              <a:rPr lang="en-US">
                <a:ea typeface="+mn-lt"/>
                <a:cs typeface="+mn-lt"/>
              </a:rPr>
              <a:t>–</a:t>
            </a:r>
            <a:r>
              <a:rPr lang="en-US"/>
              <a:t> Loudness</a:t>
            </a:r>
          </a:p>
          <a:p>
            <a:pPr marL="457200" lvl="1" indent="0">
              <a:buNone/>
            </a:pPr>
            <a:endParaRPr lang="en-US"/>
          </a:p>
        </p:txBody>
      </p:sp>
      <p:graphicFrame>
        <p:nvGraphicFramePr>
          <p:cNvPr id="3" name="Table 7">
            <a:extLst>
              <a:ext uri="{FF2B5EF4-FFF2-40B4-BE49-F238E27FC236}">
                <a16:creationId xmlns:a16="http://schemas.microsoft.com/office/drawing/2014/main" id="{CFB0358C-2F09-4A25-A24C-4D019AA210C5}"/>
              </a:ext>
            </a:extLst>
          </p:cNvPr>
          <p:cNvGraphicFramePr>
            <a:graphicFrameLocks noGrp="1"/>
          </p:cNvGraphicFramePr>
          <p:nvPr>
            <p:extLst>
              <p:ext uri="{D42A27DB-BD31-4B8C-83A1-F6EECF244321}">
                <p14:modId xmlns:p14="http://schemas.microsoft.com/office/powerpoint/2010/main" val="2726774831"/>
              </p:ext>
            </p:extLst>
          </p:nvPr>
        </p:nvGraphicFramePr>
        <p:xfrm>
          <a:off x="6610202" y="2237365"/>
          <a:ext cx="4823859" cy="1849490"/>
        </p:xfrm>
        <a:graphic>
          <a:graphicData uri="http://schemas.openxmlformats.org/drawingml/2006/table">
            <a:tbl>
              <a:tblPr firstRow="1" bandRow="1">
                <a:tableStyleId>{5C22544A-7EE6-4342-B048-85BDC9FD1C3A}</a:tableStyleId>
              </a:tblPr>
              <a:tblGrid>
                <a:gridCol w="1896576">
                  <a:extLst>
                    <a:ext uri="{9D8B030D-6E8A-4147-A177-3AD203B41FA5}">
                      <a16:colId xmlns:a16="http://schemas.microsoft.com/office/drawing/2014/main" val="681551189"/>
                    </a:ext>
                  </a:extLst>
                </a:gridCol>
                <a:gridCol w="1118419">
                  <a:extLst>
                    <a:ext uri="{9D8B030D-6E8A-4147-A177-3AD203B41FA5}">
                      <a16:colId xmlns:a16="http://schemas.microsoft.com/office/drawing/2014/main" val="3546270365"/>
                    </a:ext>
                  </a:extLst>
                </a:gridCol>
                <a:gridCol w="1808864">
                  <a:extLst>
                    <a:ext uri="{9D8B030D-6E8A-4147-A177-3AD203B41FA5}">
                      <a16:colId xmlns:a16="http://schemas.microsoft.com/office/drawing/2014/main" val="1855377926"/>
                    </a:ext>
                  </a:extLst>
                </a:gridCol>
              </a:tblGrid>
              <a:tr h="361912">
                <a:tc>
                  <a:txBody>
                    <a:bodyPr/>
                    <a:lstStyle/>
                    <a:p>
                      <a:r>
                        <a:rPr lang="en-US"/>
                        <a:t>Model</a:t>
                      </a:r>
                    </a:p>
                  </a:txBody>
                  <a:tcPr/>
                </a:tc>
                <a:tc>
                  <a:txBody>
                    <a:bodyPr/>
                    <a:lstStyle/>
                    <a:p>
                      <a:r>
                        <a:rPr lang="en-US"/>
                        <a:t>Dataset</a:t>
                      </a:r>
                    </a:p>
                  </a:txBody>
                  <a:tcPr/>
                </a:tc>
                <a:tc>
                  <a:txBody>
                    <a:bodyPr/>
                    <a:lstStyle/>
                    <a:p>
                      <a:pPr lvl="0">
                        <a:buNone/>
                      </a:pPr>
                      <a:r>
                        <a:rPr lang="en-US"/>
                        <a:t>Accuracy (%)</a:t>
                      </a:r>
                    </a:p>
                  </a:txBody>
                  <a:tcPr/>
                </a:tc>
                <a:extLst>
                  <a:ext uri="{0D108BD9-81ED-4DB2-BD59-A6C34878D82A}">
                    <a16:rowId xmlns:a16="http://schemas.microsoft.com/office/drawing/2014/main" val="3298150924"/>
                  </a:ext>
                </a:extLst>
              </a:tr>
              <a:tr h="376105">
                <a:tc>
                  <a:txBody>
                    <a:bodyPr/>
                    <a:lstStyle/>
                    <a:p>
                      <a:r>
                        <a:rPr lang="en-US"/>
                        <a:t>Linear</a:t>
                      </a:r>
                    </a:p>
                  </a:txBody>
                  <a:tcPr/>
                </a:tc>
                <a:tc>
                  <a:txBody>
                    <a:bodyPr/>
                    <a:lstStyle/>
                    <a:p>
                      <a:r>
                        <a:rPr lang="en-US"/>
                        <a:t>Artist</a:t>
                      </a:r>
                    </a:p>
                  </a:txBody>
                  <a:tcPr/>
                </a:tc>
                <a:tc>
                  <a:txBody>
                    <a:bodyPr/>
                    <a:lstStyle/>
                    <a:p>
                      <a:pPr lvl="0">
                        <a:buNone/>
                      </a:pPr>
                      <a:r>
                        <a:rPr lang="en-US" sz="1800" b="0" i="0" u="none" strike="noStrike" noProof="0">
                          <a:latin typeface="Century Gothic"/>
                        </a:rPr>
                        <a:t>64% (</a:t>
                      </a:r>
                      <a:r>
                        <a:rPr lang="en-US" sz="1800" b="0" i="0" u="none" strike="noStrike" noProof="0"/>
                        <a:t>R</a:t>
                      </a:r>
                      <a:r>
                        <a:rPr lang="en-US" sz="1800" b="0" i="0" u="none" strike="noStrike" baseline="30000" noProof="0"/>
                        <a:t>2</a:t>
                      </a:r>
                      <a:r>
                        <a:rPr lang="en-US" sz="1800" b="0" i="0" u="none" strike="noStrike" noProof="0">
                          <a:latin typeface="Century Gothic"/>
                        </a:rPr>
                        <a:t>)</a:t>
                      </a:r>
                      <a:endParaRPr lang="en-US"/>
                    </a:p>
                  </a:txBody>
                  <a:tcPr/>
                </a:tc>
                <a:extLst>
                  <a:ext uri="{0D108BD9-81ED-4DB2-BD59-A6C34878D82A}">
                    <a16:rowId xmlns:a16="http://schemas.microsoft.com/office/drawing/2014/main" val="2438127969"/>
                  </a:ext>
                </a:extLst>
              </a:tr>
              <a:tr h="361912">
                <a:tc>
                  <a:txBody>
                    <a:bodyPr/>
                    <a:lstStyle/>
                    <a:p>
                      <a:r>
                        <a:rPr lang="en-US" err="1"/>
                        <a:t>RandomForest</a:t>
                      </a:r>
                    </a:p>
                  </a:txBody>
                  <a:tcPr/>
                </a:tc>
                <a:tc>
                  <a:txBody>
                    <a:bodyPr/>
                    <a:lstStyle/>
                    <a:p>
                      <a:r>
                        <a:rPr lang="en-US"/>
                        <a:t>Artist</a:t>
                      </a:r>
                    </a:p>
                  </a:txBody>
                  <a:tcPr/>
                </a:tc>
                <a:tc>
                  <a:txBody>
                    <a:bodyPr/>
                    <a:lstStyle/>
                    <a:p>
                      <a:pPr lvl="0">
                        <a:buNone/>
                      </a:pPr>
                      <a:r>
                        <a:rPr lang="en-US"/>
                        <a:t>80%</a:t>
                      </a:r>
                    </a:p>
                  </a:txBody>
                  <a:tcPr/>
                </a:tc>
                <a:extLst>
                  <a:ext uri="{0D108BD9-81ED-4DB2-BD59-A6C34878D82A}">
                    <a16:rowId xmlns:a16="http://schemas.microsoft.com/office/drawing/2014/main" val="2766519954"/>
                  </a:ext>
                </a:extLst>
              </a:tr>
              <a:tr h="376105">
                <a:tc>
                  <a:txBody>
                    <a:bodyPr/>
                    <a:lstStyle/>
                    <a:p>
                      <a:pPr lvl="0">
                        <a:buNone/>
                      </a:pPr>
                      <a:r>
                        <a:rPr lang="en-US"/>
                        <a:t>Linear</a:t>
                      </a:r>
                    </a:p>
                  </a:txBody>
                  <a:tcPr/>
                </a:tc>
                <a:tc>
                  <a:txBody>
                    <a:bodyPr/>
                    <a:lstStyle/>
                    <a:p>
                      <a:r>
                        <a:rPr lang="en-US"/>
                        <a:t>Song</a:t>
                      </a:r>
                    </a:p>
                  </a:txBody>
                  <a:tcPr/>
                </a:tc>
                <a:tc>
                  <a:txBody>
                    <a:bodyPr/>
                    <a:lstStyle/>
                    <a:p>
                      <a:pPr lvl="0">
                        <a:buNone/>
                      </a:pPr>
                      <a:r>
                        <a:rPr lang="en-US"/>
                        <a:t>6% </a:t>
                      </a:r>
                      <a:r>
                        <a:rPr lang="en-US" sz="1800" b="0" i="0" u="none" strike="noStrike" noProof="0">
                          <a:latin typeface="Century Gothic"/>
                        </a:rPr>
                        <a:t>(</a:t>
                      </a:r>
                      <a:r>
                        <a:rPr lang="en-US" sz="1800" b="0" i="0" u="none" strike="noStrike" noProof="0"/>
                        <a:t>R</a:t>
                      </a:r>
                      <a:r>
                        <a:rPr lang="en-US" sz="1800" b="0" i="0" u="none" strike="noStrike" baseline="30000" noProof="0"/>
                        <a:t>2</a:t>
                      </a:r>
                      <a:r>
                        <a:rPr lang="en-US" sz="1800" b="0" i="0" u="none" strike="noStrike" noProof="0">
                          <a:latin typeface="Century Gothic"/>
                        </a:rPr>
                        <a:t>)</a:t>
                      </a:r>
                      <a:endParaRPr lang="en-US"/>
                    </a:p>
                  </a:txBody>
                  <a:tcPr/>
                </a:tc>
                <a:extLst>
                  <a:ext uri="{0D108BD9-81ED-4DB2-BD59-A6C34878D82A}">
                    <a16:rowId xmlns:a16="http://schemas.microsoft.com/office/drawing/2014/main" val="261200813"/>
                  </a:ext>
                </a:extLst>
              </a:tr>
              <a:tr h="361912">
                <a:tc>
                  <a:txBody>
                    <a:bodyPr/>
                    <a:lstStyle/>
                    <a:p>
                      <a:pPr lvl="0">
                        <a:buNone/>
                      </a:pPr>
                      <a:r>
                        <a:rPr lang="en-US" err="1"/>
                        <a:t>RandomForest</a:t>
                      </a:r>
                    </a:p>
                  </a:txBody>
                  <a:tcPr/>
                </a:tc>
                <a:tc>
                  <a:txBody>
                    <a:bodyPr/>
                    <a:lstStyle/>
                    <a:p>
                      <a:pPr lvl="0">
                        <a:buNone/>
                      </a:pPr>
                      <a:r>
                        <a:rPr lang="en-US"/>
                        <a:t>Song</a:t>
                      </a:r>
                    </a:p>
                  </a:txBody>
                  <a:tcPr/>
                </a:tc>
                <a:tc>
                  <a:txBody>
                    <a:bodyPr/>
                    <a:lstStyle/>
                    <a:p>
                      <a:pPr lvl="0">
                        <a:buNone/>
                      </a:pPr>
                      <a:r>
                        <a:rPr lang="en-US"/>
                        <a:t>48%</a:t>
                      </a:r>
                    </a:p>
                  </a:txBody>
                  <a:tcPr/>
                </a:tc>
                <a:extLst>
                  <a:ext uri="{0D108BD9-81ED-4DB2-BD59-A6C34878D82A}">
                    <a16:rowId xmlns:a16="http://schemas.microsoft.com/office/drawing/2014/main" val="449733165"/>
                  </a:ext>
                </a:extLst>
              </a:tr>
            </a:tbl>
          </a:graphicData>
        </a:graphic>
      </p:graphicFrame>
    </p:spTree>
    <p:extLst>
      <p:ext uri="{BB962C8B-B14F-4D97-AF65-F5344CB8AC3E}">
        <p14:creationId xmlns:p14="http://schemas.microsoft.com/office/powerpoint/2010/main" val="2986729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1E10-5A2C-4C8A-A7B9-37CCBEE117AD}"/>
              </a:ext>
            </a:extLst>
          </p:cNvPr>
          <p:cNvSpPr>
            <a:spLocks noGrp="1"/>
          </p:cNvSpPr>
          <p:nvPr>
            <p:ph type="title"/>
          </p:nvPr>
        </p:nvSpPr>
        <p:spPr/>
        <p:txBody>
          <a:bodyPr/>
          <a:lstStyle/>
          <a:p>
            <a:r>
              <a:rPr lang="en-US"/>
              <a:t>METHODS</a:t>
            </a:r>
            <a:br>
              <a:rPr lang="en-US"/>
            </a:br>
            <a:endParaRPr lang="en-US"/>
          </a:p>
        </p:txBody>
      </p:sp>
      <p:sp>
        <p:nvSpPr>
          <p:cNvPr id="4" name="Content Placeholder 2">
            <a:extLst>
              <a:ext uri="{FF2B5EF4-FFF2-40B4-BE49-F238E27FC236}">
                <a16:creationId xmlns:a16="http://schemas.microsoft.com/office/drawing/2014/main" id="{7DEEF2DB-234F-4B1E-A754-C54440E92511}"/>
              </a:ext>
            </a:extLst>
          </p:cNvPr>
          <p:cNvSpPr>
            <a:spLocks noGrp="1"/>
          </p:cNvSpPr>
          <p:nvPr/>
        </p:nvSpPr>
        <p:spPr>
          <a:xfrm>
            <a:off x="623441" y="1677189"/>
            <a:ext cx="10148023" cy="53905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a:t>Random Forest – Artist Popularity</a:t>
            </a:r>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p:txBody>
      </p:sp>
      <p:sp>
        <p:nvSpPr>
          <p:cNvPr id="10" name="TextBox 9">
            <a:extLst>
              <a:ext uri="{FF2B5EF4-FFF2-40B4-BE49-F238E27FC236}">
                <a16:creationId xmlns:a16="http://schemas.microsoft.com/office/drawing/2014/main" id="{7EC0B5A1-49CA-43B3-B6AF-AEEFEFE8C8F3}"/>
              </a:ext>
            </a:extLst>
          </p:cNvPr>
          <p:cNvSpPr txBox="1"/>
          <p:nvPr/>
        </p:nvSpPr>
        <p:spPr>
          <a:xfrm>
            <a:off x="6494206" y="22171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4" descr="A screenshot of a map&#10;&#10;Description generated with very high confidence">
            <a:extLst>
              <a:ext uri="{FF2B5EF4-FFF2-40B4-BE49-F238E27FC236}">
                <a16:creationId xmlns:a16="http://schemas.microsoft.com/office/drawing/2014/main" id="{6F474EC3-DB52-4A8D-967B-4A3A3C79D1FE}"/>
              </a:ext>
            </a:extLst>
          </p:cNvPr>
          <p:cNvPicPr>
            <a:picLocks noChangeAspect="1"/>
          </p:cNvPicPr>
          <p:nvPr/>
        </p:nvPicPr>
        <p:blipFill>
          <a:blip r:embed="rId3"/>
          <a:stretch>
            <a:fillRect/>
          </a:stretch>
        </p:blipFill>
        <p:spPr>
          <a:xfrm>
            <a:off x="7415863" y="4380809"/>
            <a:ext cx="4303252" cy="2477472"/>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F9697A83-B281-4159-A7B0-19DD9CCECBBD}"/>
              </a:ext>
            </a:extLst>
          </p:cNvPr>
          <p:cNvPicPr>
            <a:picLocks noChangeAspect="1"/>
          </p:cNvPicPr>
          <p:nvPr/>
        </p:nvPicPr>
        <p:blipFill>
          <a:blip r:embed="rId4"/>
          <a:stretch>
            <a:fillRect/>
          </a:stretch>
        </p:blipFill>
        <p:spPr>
          <a:xfrm>
            <a:off x="7642006" y="1537330"/>
            <a:ext cx="3864428" cy="2505808"/>
          </a:xfrm>
          <a:prstGeom prst="rect">
            <a:avLst/>
          </a:prstGeom>
        </p:spPr>
      </p:pic>
      <p:pic>
        <p:nvPicPr>
          <p:cNvPr id="5" name="Picture 6">
            <a:extLst>
              <a:ext uri="{FF2B5EF4-FFF2-40B4-BE49-F238E27FC236}">
                <a16:creationId xmlns:a16="http://schemas.microsoft.com/office/drawing/2014/main" id="{780A8293-756A-4EB4-A670-AD83C0D2360E}"/>
              </a:ext>
            </a:extLst>
          </p:cNvPr>
          <p:cNvPicPr>
            <a:picLocks noChangeAspect="1"/>
          </p:cNvPicPr>
          <p:nvPr/>
        </p:nvPicPr>
        <p:blipFill>
          <a:blip r:embed="rId5"/>
          <a:stretch>
            <a:fillRect/>
          </a:stretch>
        </p:blipFill>
        <p:spPr>
          <a:xfrm>
            <a:off x="619433" y="2586347"/>
            <a:ext cx="5680587" cy="2275245"/>
          </a:xfrm>
          <a:prstGeom prst="rect">
            <a:avLst/>
          </a:prstGeom>
        </p:spPr>
      </p:pic>
    </p:spTree>
    <p:extLst>
      <p:ext uri="{BB962C8B-B14F-4D97-AF65-F5344CB8AC3E}">
        <p14:creationId xmlns:p14="http://schemas.microsoft.com/office/powerpoint/2010/main" val="273923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1E10-5A2C-4C8A-A7B9-37CCBEE117AD}"/>
              </a:ext>
            </a:extLst>
          </p:cNvPr>
          <p:cNvSpPr>
            <a:spLocks noGrp="1"/>
          </p:cNvSpPr>
          <p:nvPr>
            <p:ph type="title"/>
          </p:nvPr>
        </p:nvSpPr>
        <p:spPr/>
        <p:txBody>
          <a:bodyPr/>
          <a:lstStyle/>
          <a:p>
            <a:r>
              <a:rPr lang="en-US"/>
              <a:t>METHODS</a:t>
            </a:r>
            <a:br>
              <a:rPr lang="en-US"/>
            </a:br>
            <a:endParaRPr lang="en-US"/>
          </a:p>
        </p:txBody>
      </p:sp>
      <p:sp>
        <p:nvSpPr>
          <p:cNvPr id="4" name="Content Placeholder 2">
            <a:extLst>
              <a:ext uri="{FF2B5EF4-FFF2-40B4-BE49-F238E27FC236}">
                <a16:creationId xmlns:a16="http://schemas.microsoft.com/office/drawing/2014/main" id="{7DEEF2DB-234F-4B1E-A754-C54440E92511}"/>
              </a:ext>
            </a:extLst>
          </p:cNvPr>
          <p:cNvSpPr>
            <a:spLocks noGrp="1"/>
          </p:cNvSpPr>
          <p:nvPr/>
        </p:nvSpPr>
        <p:spPr>
          <a:xfrm>
            <a:off x="623441" y="1677189"/>
            <a:ext cx="10148023" cy="53905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a:t>Random Forest - Song Popularity</a:t>
            </a:r>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p:txBody>
      </p:sp>
      <p:sp>
        <p:nvSpPr>
          <p:cNvPr id="10" name="TextBox 9">
            <a:extLst>
              <a:ext uri="{FF2B5EF4-FFF2-40B4-BE49-F238E27FC236}">
                <a16:creationId xmlns:a16="http://schemas.microsoft.com/office/drawing/2014/main" id="{7EC0B5A1-49CA-43B3-B6AF-AEEFEFE8C8F3}"/>
              </a:ext>
            </a:extLst>
          </p:cNvPr>
          <p:cNvSpPr txBox="1"/>
          <p:nvPr/>
        </p:nvSpPr>
        <p:spPr>
          <a:xfrm>
            <a:off x="6494206" y="22171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A close up of a map&#10;&#10;Description generated with high confidence">
            <a:extLst>
              <a:ext uri="{FF2B5EF4-FFF2-40B4-BE49-F238E27FC236}">
                <a16:creationId xmlns:a16="http://schemas.microsoft.com/office/drawing/2014/main" id="{0F42181A-76BE-4F83-B2BA-83EA11436571}"/>
              </a:ext>
            </a:extLst>
          </p:cNvPr>
          <p:cNvPicPr>
            <a:picLocks noChangeAspect="1"/>
          </p:cNvPicPr>
          <p:nvPr/>
        </p:nvPicPr>
        <p:blipFill rotWithShape="1">
          <a:blip r:embed="rId3"/>
          <a:srcRect t="6302" r="267" b="4684"/>
          <a:stretch/>
        </p:blipFill>
        <p:spPr>
          <a:xfrm>
            <a:off x="7869286" y="4248109"/>
            <a:ext cx="3727201" cy="2477254"/>
          </a:xfrm>
          <a:prstGeom prst="rect">
            <a:avLst/>
          </a:prstGeom>
        </p:spPr>
      </p:pic>
      <p:pic>
        <p:nvPicPr>
          <p:cNvPr id="5" name="Picture 4" descr="A screenshot of a cell phone&#10;&#10;Description generated with very high confidence">
            <a:extLst>
              <a:ext uri="{FF2B5EF4-FFF2-40B4-BE49-F238E27FC236}">
                <a16:creationId xmlns:a16="http://schemas.microsoft.com/office/drawing/2014/main" id="{E269CC4F-D40F-4E5D-8742-F7CB3ACE5720}"/>
              </a:ext>
            </a:extLst>
          </p:cNvPr>
          <p:cNvPicPr>
            <a:picLocks noChangeAspect="1"/>
          </p:cNvPicPr>
          <p:nvPr/>
        </p:nvPicPr>
        <p:blipFill>
          <a:blip r:embed="rId4"/>
          <a:stretch>
            <a:fillRect/>
          </a:stretch>
        </p:blipFill>
        <p:spPr>
          <a:xfrm>
            <a:off x="7532647" y="1473096"/>
            <a:ext cx="3639003" cy="2671648"/>
          </a:xfrm>
          <a:prstGeom prst="rect">
            <a:avLst/>
          </a:prstGeom>
        </p:spPr>
      </p:pic>
      <p:pic>
        <p:nvPicPr>
          <p:cNvPr id="9" name="Picture 10">
            <a:extLst>
              <a:ext uri="{FF2B5EF4-FFF2-40B4-BE49-F238E27FC236}">
                <a16:creationId xmlns:a16="http://schemas.microsoft.com/office/drawing/2014/main" id="{51A993EA-C008-4DF6-9C4E-FE559B8DD802}"/>
              </a:ext>
            </a:extLst>
          </p:cNvPr>
          <p:cNvPicPr>
            <a:picLocks noChangeAspect="1"/>
          </p:cNvPicPr>
          <p:nvPr/>
        </p:nvPicPr>
        <p:blipFill>
          <a:blip r:embed="rId5"/>
          <a:stretch>
            <a:fillRect/>
          </a:stretch>
        </p:blipFill>
        <p:spPr>
          <a:xfrm>
            <a:off x="717606" y="2447767"/>
            <a:ext cx="5893246" cy="2223394"/>
          </a:xfrm>
          <a:prstGeom prst="rect">
            <a:avLst/>
          </a:prstGeom>
        </p:spPr>
      </p:pic>
    </p:spTree>
    <p:extLst>
      <p:ext uri="{BB962C8B-B14F-4D97-AF65-F5344CB8AC3E}">
        <p14:creationId xmlns:p14="http://schemas.microsoft.com/office/powerpoint/2010/main" val="191745295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Words>
  <Application>Microsoft Macintosh PowerPoint</Application>
  <PresentationFormat>Widescreen</PresentationFormat>
  <Paragraphs>193</Paragraphs>
  <Slides>23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Century Gothic</vt:lpstr>
      <vt:lpstr>Vapor Trail</vt:lpstr>
      <vt:lpstr>Artist &amp; song popularity</vt:lpstr>
      <vt:lpstr>PowerPoint Presentation</vt:lpstr>
      <vt:lpstr>OVERVIEW</vt:lpstr>
      <vt:lpstr>data</vt:lpstr>
      <vt:lpstr>Data</vt:lpstr>
      <vt:lpstr>MILLION SONGS DATASET:  PREDICTING SONG/TRACK POPULARITY</vt:lpstr>
      <vt:lpstr>Methodology </vt:lpstr>
      <vt:lpstr>METHODS </vt:lpstr>
      <vt:lpstr>METHODS </vt:lpstr>
      <vt:lpstr>Methods</vt:lpstr>
      <vt:lpstr>Lessons learned</vt:lpstr>
      <vt:lpstr>Lessons learned</vt:lpstr>
      <vt:lpstr>references</vt:lpstr>
      <vt:lpstr>Recommended music</vt:lpstr>
      <vt:lpstr>PowerPoint Presentation</vt:lpstr>
      <vt:lpstr>appendix</vt:lpstr>
      <vt:lpstr>ARTIST LOCATION AND HOTNESS</vt:lpstr>
      <vt:lpstr>Song LOCATION AND HOTNESS </vt:lpstr>
      <vt:lpstr>Artist hotness</vt:lpstr>
      <vt:lpstr>Song hotness</vt:lpstr>
      <vt:lpstr>Artist hotness  hot – warm - cold</vt:lpstr>
      <vt:lpstr>Song hotness  hot – warm - cold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Music/artist “Hotness”</dc:title>
  <dc:creator>Sebastian Castro</dc:creator>
  <cp:lastModifiedBy>John Fields</cp:lastModifiedBy>
  <cp:revision>45</cp:revision>
  <cp:lastPrinted>2019-06-06T20:42:17Z</cp:lastPrinted>
  <dcterms:created xsi:type="dcterms:W3CDTF">2019-05-21T00:07:05Z</dcterms:created>
  <dcterms:modified xsi:type="dcterms:W3CDTF">2019-06-18T21:39:49Z</dcterms:modified>
</cp:coreProperties>
</file>